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7"/>
  </p:notesMasterIdLst>
  <p:handoutMasterIdLst>
    <p:handoutMasterId r:id="rId48"/>
  </p:handoutMasterIdLst>
  <p:sldIdLst>
    <p:sldId id="256" r:id="rId2"/>
    <p:sldId id="307" r:id="rId3"/>
    <p:sldId id="273" r:id="rId4"/>
    <p:sldId id="270" r:id="rId5"/>
    <p:sldId id="286" r:id="rId6"/>
    <p:sldId id="272" r:id="rId7"/>
    <p:sldId id="308" r:id="rId8"/>
    <p:sldId id="275" r:id="rId9"/>
    <p:sldId id="257" r:id="rId10"/>
    <p:sldId id="309" r:id="rId11"/>
    <p:sldId id="258" r:id="rId12"/>
    <p:sldId id="310" r:id="rId13"/>
    <p:sldId id="311" r:id="rId14"/>
    <p:sldId id="312" r:id="rId15"/>
    <p:sldId id="259" r:id="rId16"/>
    <p:sldId id="314" r:id="rId17"/>
    <p:sldId id="319" r:id="rId18"/>
    <p:sldId id="316" r:id="rId19"/>
    <p:sldId id="320" r:id="rId20"/>
    <p:sldId id="321" r:id="rId21"/>
    <p:sldId id="318" r:id="rId22"/>
    <p:sldId id="330" r:id="rId23"/>
    <p:sldId id="332" r:id="rId24"/>
    <p:sldId id="333" r:id="rId25"/>
    <p:sldId id="334" r:id="rId26"/>
    <p:sldId id="335" r:id="rId27"/>
    <p:sldId id="271" r:id="rId28"/>
    <p:sldId id="340" r:id="rId29"/>
    <p:sldId id="324" r:id="rId30"/>
    <p:sldId id="288" r:id="rId31"/>
    <p:sldId id="299" r:id="rId32"/>
    <p:sldId id="292" r:id="rId33"/>
    <p:sldId id="297" r:id="rId34"/>
    <p:sldId id="325" r:id="rId35"/>
    <p:sldId id="326" r:id="rId36"/>
    <p:sldId id="327" r:id="rId37"/>
    <p:sldId id="328" r:id="rId38"/>
    <p:sldId id="329" r:id="rId39"/>
    <p:sldId id="291" r:id="rId40"/>
    <p:sldId id="295" r:id="rId41"/>
    <p:sldId id="337" r:id="rId42"/>
    <p:sldId id="338" r:id="rId43"/>
    <p:sldId id="293" r:id="rId44"/>
    <p:sldId id="336" r:id="rId45"/>
    <p:sldId id="339" r:id="rId46"/>
  </p:sldIdLst>
  <p:sldSz cx="9144000" cy="6858000" type="screen4x3"/>
  <p:notesSz cx="6735763" cy="9866313"/>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4"/>
    <a:srgbClr val="FFFF99"/>
    <a:srgbClr val="006600"/>
    <a:srgbClr val="0033CC"/>
    <a:srgbClr val="0066CC"/>
    <a:srgbClr val="0000FF"/>
    <a:srgbClr val="FFCCFF"/>
    <a:srgbClr val="EBF1C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112" y="-10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2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FA6146-604B-4141-978F-73FEC01018F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78921C0B-E265-4A14-A106-84589DC29F6F}">
      <dgm:prSet phldrT="[Текст]" custT="1"/>
      <dgm:spPr>
        <a:solidFill>
          <a:srgbClr val="FF0000"/>
        </a:solidFill>
      </dgm:spPr>
      <dgm:t>
        <a:bodyPr/>
        <a:lstStyle/>
        <a:p>
          <a:r>
            <a:rPr lang="en-US" sz="3200" b="1" dirty="0" smtClean="0"/>
            <a:t>I</a:t>
          </a:r>
          <a:endParaRPr lang="ru-RU" sz="3200" b="1" dirty="0"/>
        </a:p>
      </dgm:t>
    </dgm:pt>
    <dgm:pt modelId="{41E90EE8-6EF5-46CB-8F8B-C9A8A954D6DF}" type="parTrans" cxnId="{0846636E-81B1-4518-91AC-048C0B1A35FF}">
      <dgm:prSet/>
      <dgm:spPr/>
      <dgm:t>
        <a:bodyPr/>
        <a:lstStyle/>
        <a:p>
          <a:endParaRPr lang="ru-RU"/>
        </a:p>
      </dgm:t>
    </dgm:pt>
    <dgm:pt modelId="{7176C17C-A0D9-437B-9E82-1FB8A32EF7C8}" type="sibTrans" cxnId="{0846636E-81B1-4518-91AC-048C0B1A35FF}">
      <dgm:prSet/>
      <dgm:spPr/>
      <dgm:t>
        <a:bodyPr/>
        <a:lstStyle/>
        <a:p>
          <a:endParaRPr lang="ru-RU"/>
        </a:p>
      </dgm:t>
    </dgm:pt>
    <dgm:pt modelId="{A1B69270-FE56-4663-9849-A34C5A19675A}">
      <dgm:prSet phldrT="[Текст]"/>
      <dgm:spPr>
        <a:solidFill>
          <a:srgbClr val="FF0000"/>
        </a:solidFill>
      </dgm:spPr>
      <dgm:t>
        <a:bodyPr/>
        <a:lstStyle/>
        <a:p>
          <a:r>
            <a:rPr lang="en-US" b="1" dirty="0" smtClean="0"/>
            <a:t>II</a:t>
          </a:r>
          <a:endParaRPr lang="ru-RU" b="1" dirty="0"/>
        </a:p>
      </dgm:t>
    </dgm:pt>
    <dgm:pt modelId="{1CBA0434-BE5D-4E1C-9473-A1A5A0CEEF8E}" type="parTrans" cxnId="{E6D0208F-A8C9-4817-B42D-290EBFAC2DAB}">
      <dgm:prSet/>
      <dgm:spPr/>
      <dgm:t>
        <a:bodyPr/>
        <a:lstStyle/>
        <a:p>
          <a:endParaRPr lang="ru-RU"/>
        </a:p>
      </dgm:t>
    </dgm:pt>
    <dgm:pt modelId="{1FA59194-EBEF-474D-9304-DFB15E38B451}" type="sibTrans" cxnId="{E6D0208F-A8C9-4817-B42D-290EBFAC2DAB}">
      <dgm:prSet/>
      <dgm:spPr/>
      <dgm:t>
        <a:bodyPr/>
        <a:lstStyle/>
        <a:p>
          <a:endParaRPr lang="ru-RU"/>
        </a:p>
      </dgm:t>
    </dgm:pt>
    <dgm:pt modelId="{198739D3-E0BE-4208-ABCF-72699CEE0330}">
      <dgm:prSet phldrT="[Текст]"/>
      <dgm:spPr>
        <a:solidFill>
          <a:srgbClr val="FF0000"/>
        </a:solidFill>
      </dgm:spPr>
      <dgm:t>
        <a:bodyPr/>
        <a:lstStyle/>
        <a:p>
          <a:r>
            <a:rPr lang="en-US" b="1" dirty="0" smtClean="0"/>
            <a:t>III</a:t>
          </a:r>
          <a:endParaRPr lang="ru-RU" b="1" dirty="0"/>
        </a:p>
      </dgm:t>
    </dgm:pt>
    <dgm:pt modelId="{F55F300C-E4D5-4780-9A88-47F01AF337AB}" type="parTrans" cxnId="{8DE96D29-5554-468B-B5BE-65BC863439EF}">
      <dgm:prSet/>
      <dgm:spPr/>
      <dgm:t>
        <a:bodyPr/>
        <a:lstStyle/>
        <a:p>
          <a:endParaRPr lang="ru-RU"/>
        </a:p>
      </dgm:t>
    </dgm:pt>
    <dgm:pt modelId="{1F189CB6-48C9-45CA-92FC-ACD35B542843}" type="sibTrans" cxnId="{8DE96D29-5554-468B-B5BE-65BC863439EF}">
      <dgm:prSet/>
      <dgm:spPr/>
      <dgm:t>
        <a:bodyPr/>
        <a:lstStyle/>
        <a:p>
          <a:endParaRPr lang="ru-RU"/>
        </a:p>
      </dgm:t>
    </dgm:pt>
    <dgm:pt modelId="{B5DA5172-1A66-4836-BD8E-674E75179F6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altLang="ru-RU" sz="2400" b="1" dirty="0" smtClean="0">
              <a:solidFill>
                <a:srgbClr val="0067B4"/>
              </a:solidFill>
            </a:rPr>
            <a:t>в этих заданиях </a:t>
          </a:r>
          <a:r>
            <a:rPr lang="ru-RU" altLang="ru-RU" sz="2400" b="1" u="sng" dirty="0" smtClean="0">
              <a:solidFill>
                <a:srgbClr val="0067B4"/>
              </a:solidFill>
            </a:rPr>
            <a:t>не стоит цель оптимальности  написанной программы</a:t>
          </a:r>
          <a:r>
            <a:rPr lang="ru-RU" altLang="ru-RU" sz="2400" b="1" dirty="0" smtClean="0">
              <a:solidFill>
                <a:srgbClr val="0067B4"/>
              </a:solidFill>
            </a:rPr>
            <a:t>, нужно просто хорошо знать средства и возможности выбранного языка программирования по обработке массивов.</a:t>
          </a:r>
          <a:endParaRPr lang="ru-RU" dirty="0"/>
        </a:p>
      </dgm:t>
    </dgm:pt>
    <dgm:pt modelId="{1C17BB88-DBA3-442E-B949-188D7445B3BB}" type="parTrans" cxnId="{A94FD0E7-1982-4BAB-BD6D-F819C72CA9BC}">
      <dgm:prSet/>
      <dgm:spPr/>
      <dgm:t>
        <a:bodyPr/>
        <a:lstStyle/>
        <a:p>
          <a:endParaRPr lang="ru-RU"/>
        </a:p>
      </dgm:t>
    </dgm:pt>
    <dgm:pt modelId="{703CE87C-974E-40F1-A0B3-98262708ED95}" type="sibTrans" cxnId="{A94FD0E7-1982-4BAB-BD6D-F819C72CA9BC}">
      <dgm:prSet/>
      <dgm:spPr/>
      <dgm:t>
        <a:bodyPr/>
        <a:lstStyle/>
        <a:p>
          <a:endParaRPr lang="ru-RU"/>
        </a:p>
      </dgm:t>
    </dgm:pt>
    <dgm:pt modelId="{137B51D8-F6A7-402B-B00C-924B22045F26}">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dirty="0" smtClean="0">
              <a:solidFill>
                <a:srgbClr val="0067B4"/>
              </a:solidFill>
              <a:latin typeface="+mn-lt"/>
              <a:cs typeface="+mn-cs"/>
            </a:rPr>
            <a:t>по сути, в этих задачах обрабатываются данные собираемые в массив. </a:t>
          </a:r>
        </a:p>
        <a:p>
          <a:pPr marL="285750" indent="0" defTabSz="2889250">
            <a:lnSpc>
              <a:spcPct val="90000"/>
            </a:lnSpc>
            <a:buNone/>
          </a:pPr>
          <a:endParaRPr lang="ru-RU" dirty="0"/>
        </a:p>
      </dgm:t>
    </dgm:pt>
    <dgm:pt modelId="{8234907D-39F0-4C61-B627-9FAC37B10FCE}" type="parTrans" cxnId="{C06A3A58-FBF9-4F7B-9812-A94CBA478A8F}">
      <dgm:prSet/>
      <dgm:spPr/>
      <dgm:t>
        <a:bodyPr/>
        <a:lstStyle/>
        <a:p>
          <a:endParaRPr lang="ru-RU"/>
        </a:p>
      </dgm:t>
    </dgm:pt>
    <dgm:pt modelId="{3B506DB5-2271-44EF-A23D-17AD0FE3C510}" type="sibTrans" cxnId="{C06A3A58-FBF9-4F7B-9812-A94CBA478A8F}">
      <dgm:prSet/>
      <dgm:spPr/>
      <dgm:t>
        <a:bodyPr/>
        <a:lstStyle/>
        <a:p>
          <a:endParaRPr lang="ru-RU"/>
        </a:p>
      </dgm:t>
    </dgm:pt>
    <dgm:pt modelId="{C54ECBBD-5A7A-4A57-BE90-D76802144C64}">
      <dgm:prSet custT="1"/>
      <dgm:spPr/>
      <dgm:t>
        <a:bodyPr/>
        <a:lstStyle/>
        <a:p>
          <a:r>
            <a:rPr lang="ru-RU" altLang="ru-RU" sz="2400" b="1" dirty="0" smtClean="0">
              <a:solidFill>
                <a:srgbClr val="0067B4"/>
              </a:solidFill>
            </a:rPr>
            <a:t>навыки обработки массивов, применяемые  для решения 25 задачи, применимы и для 27А</a:t>
          </a:r>
          <a:endParaRPr lang="ru-RU" sz="2400" dirty="0">
            <a:solidFill>
              <a:srgbClr val="0067B4"/>
            </a:solidFill>
          </a:endParaRPr>
        </a:p>
      </dgm:t>
    </dgm:pt>
    <dgm:pt modelId="{1163763D-E2E5-48AC-8285-0312389041D9}" type="parTrans" cxnId="{41F7516E-7DEA-4BA9-B621-B084B8F1E375}">
      <dgm:prSet/>
      <dgm:spPr/>
      <dgm:t>
        <a:bodyPr/>
        <a:lstStyle/>
        <a:p>
          <a:endParaRPr lang="ru-RU"/>
        </a:p>
      </dgm:t>
    </dgm:pt>
    <dgm:pt modelId="{04EF0595-4F30-4C56-A78A-129E2BC4C029}" type="sibTrans" cxnId="{41F7516E-7DEA-4BA9-B621-B084B8F1E375}">
      <dgm:prSet/>
      <dgm:spPr/>
      <dgm:t>
        <a:bodyPr/>
        <a:lstStyle/>
        <a:p>
          <a:endParaRPr lang="ru-RU"/>
        </a:p>
      </dgm:t>
    </dgm:pt>
    <dgm:pt modelId="{0702A8A7-935A-4067-B378-7320107E433E}" type="pres">
      <dgm:prSet presAssocID="{DDFA6146-604B-4141-978F-73FEC01018F5}" presName="linearFlow" presStyleCnt="0">
        <dgm:presLayoutVars>
          <dgm:dir/>
          <dgm:animLvl val="lvl"/>
          <dgm:resizeHandles val="exact"/>
        </dgm:presLayoutVars>
      </dgm:prSet>
      <dgm:spPr/>
      <dgm:t>
        <a:bodyPr/>
        <a:lstStyle/>
        <a:p>
          <a:endParaRPr lang="ru-RU"/>
        </a:p>
      </dgm:t>
    </dgm:pt>
    <dgm:pt modelId="{3DC55450-9F3F-4AAC-B9C0-F01696DA410E}" type="pres">
      <dgm:prSet presAssocID="{78921C0B-E265-4A14-A106-84589DC29F6F}" presName="composite" presStyleCnt="0"/>
      <dgm:spPr/>
    </dgm:pt>
    <dgm:pt modelId="{C83709F9-70D0-4FCD-9068-E1FEA4BF3665}" type="pres">
      <dgm:prSet presAssocID="{78921C0B-E265-4A14-A106-84589DC29F6F}" presName="parentText" presStyleLbl="alignNode1" presStyleIdx="0" presStyleCnt="3">
        <dgm:presLayoutVars>
          <dgm:chMax val="1"/>
          <dgm:bulletEnabled val="1"/>
        </dgm:presLayoutVars>
      </dgm:prSet>
      <dgm:spPr/>
      <dgm:t>
        <a:bodyPr/>
        <a:lstStyle/>
        <a:p>
          <a:endParaRPr lang="ru-RU"/>
        </a:p>
      </dgm:t>
    </dgm:pt>
    <dgm:pt modelId="{1A258387-B928-4B61-904F-E5FFC6F08021}" type="pres">
      <dgm:prSet presAssocID="{78921C0B-E265-4A14-A106-84589DC29F6F}" presName="descendantText" presStyleLbl="alignAcc1" presStyleIdx="0" presStyleCnt="3">
        <dgm:presLayoutVars>
          <dgm:bulletEnabled val="1"/>
        </dgm:presLayoutVars>
      </dgm:prSet>
      <dgm:spPr/>
      <dgm:t>
        <a:bodyPr/>
        <a:lstStyle/>
        <a:p>
          <a:endParaRPr lang="ru-RU"/>
        </a:p>
      </dgm:t>
    </dgm:pt>
    <dgm:pt modelId="{5264EC51-F6BD-4137-9723-E232C51DA759}" type="pres">
      <dgm:prSet presAssocID="{7176C17C-A0D9-437B-9E82-1FB8A32EF7C8}" presName="sp" presStyleCnt="0"/>
      <dgm:spPr/>
    </dgm:pt>
    <dgm:pt modelId="{9653C3FA-28C0-4BBC-85E0-C40BB350FAC8}" type="pres">
      <dgm:prSet presAssocID="{A1B69270-FE56-4663-9849-A34C5A19675A}" presName="composite" presStyleCnt="0"/>
      <dgm:spPr/>
    </dgm:pt>
    <dgm:pt modelId="{033E5F57-71AC-4C2A-9C13-0F85E5DB2C9F}" type="pres">
      <dgm:prSet presAssocID="{A1B69270-FE56-4663-9849-A34C5A19675A}" presName="parentText" presStyleLbl="alignNode1" presStyleIdx="1" presStyleCnt="3">
        <dgm:presLayoutVars>
          <dgm:chMax val="1"/>
          <dgm:bulletEnabled val="1"/>
        </dgm:presLayoutVars>
      </dgm:prSet>
      <dgm:spPr/>
      <dgm:t>
        <a:bodyPr/>
        <a:lstStyle/>
        <a:p>
          <a:endParaRPr lang="ru-RU"/>
        </a:p>
      </dgm:t>
    </dgm:pt>
    <dgm:pt modelId="{19C7BB9A-D2DD-4E5D-BBBC-0A2B671160A2}" type="pres">
      <dgm:prSet presAssocID="{A1B69270-FE56-4663-9849-A34C5A19675A}" presName="descendantText" presStyleLbl="alignAcc1" presStyleIdx="1" presStyleCnt="3" custScaleY="121331">
        <dgm:presLayoutVars>
          <dgm:bulletEnabled val="1"/>
        </dgm:presLayoutVars>
      </dgm:prSet>
      <dgm:spPr/>
      <dgm:t>
        <a:bodyPr/>
        <a:lstStyle/>
        <a:p>
          <a:endParaRPr lang="ru-RU"/>
        </a:p>
      </dgm:t>
    </dgm:pt>
    <dgm:pt modelId="{DFC56E0E-677C-4155-B6AA-FC47BE80E566}" type="pres">
      <dgm:prSet presAssocID="{1FA59194-EBEF-474D-9304-DFB15E38B451}" presName="sp" presStyleCnt="0"/>
      <dgm:spPr/>
    </dgm:pt>
    <dgm:pt modelId="{6A3121CC-222F-42C6-A947-DB1801971615}" type="pres">
      <dgm:prSet presAssocID="{198739D3-E0BE-4208-ABCF-72699CEE0330}" presName="composite" presStyleCnt="0"/>
      <dgm:spPr/>
    </dgm:pt>
    <dgm:pt modelId="{F418B03E-A974-4517-A98D-02CDA04311FD}" type="pres">
      <dgm:prSet presAssocID="{198739D3-E0BE-4208-ABCF-72699CEE0330}" presName="parentText" presStyleLbl="alignNode1" presStyleIdx="2" presStyleCnt="3">
        <dgm:presLayoutVars>
          <dgm:chMax val="1"/>
          <dgm:bulletEnabled val="1"/>
        </dgm:presLayoutVars>
      </dgm:prSet>
      <dgm:spPr/>
      <dgm:t>
        <a:bodyPr/>
        <a:lstStyle/>
        <a:p>
          <a:endParaRPr lang="ru-RU"/>
        </a:p>
      </dgm:t>
    </dgm:pt>
    <dgm:pt modelId="{1C9FEAD1-E62A-4DF5-BC78-74D7C4231C92}" type="pres">
      <dgm:prSet presAssocID="{198739D3-E0BE-4208-ABCF-72699CEE0330}" presName="descendantText" presStyleLbl="alignAcc1" presStyleIdx="2" presStyleCnt="3" custScaleY="186158">
        <dgm:presLayoutVars>
          <dgm:bulletEnabled val="1"/>
        </dgm:presLayoutVars>
      </dgm:prSet>
      <dgm:spPr/>
      <dgm:t>
        <a:bodyPr/>
        <a:lstStyle/>
        <a:p>
          <a:endParaRPr lang="ru-RU"/>
        </a:p>
      </dgm:t>
    </dgm:pt>
  </dgm:ptLst>
  <dgm:cxnLst>
    <dgm:cxn modelId="{C0D710D8-A886-4F03-A401-E3F2757B2915}" type="presOf" srcId="{B5DA5172-1A66-4836-BD8E-674E75179F61}" destId="{1C9FEAD1-E62A-4DF5-BC78-74D7C4231C92}" srcOrd="0" destOrd="0" presId="urn:microsoft.com/office/officeart/2005/8/layout/chevron2"/>
    <dgm:cxn modelId="{A567B2B4-8C67-4AE6-8A13-28A657DAA7F1}" type="presOf" srcId="{78921C0B-E265-4A14-A106-84589DC29F6F}" destId="{C83709F9-70D0-4FCD-9068-E1FEA4BF3665}" srcOrd="0" destOrd="0" presId="urn:microsoft.com/office/officeart/2005/8/layout/chevron2"/>
    <dgm:cxn modelId="{5FE4ADC7-1254-4CF2-BE4E-20E8743B76B8}" type="presOf" srcId="{C54ECBBD-5A7A-4A57-BE90-D76802144C64}" destId="{19C7BB9A-D2DD-4E5D-BBBC-0A2B671160A2}" srcOrd="0" destOrd="0" presId="urn:microsoft.com/office/officeart/2005/8/layout/chevron2"/>
    <dgm:cxn modelId="{0846636E-81B1-4518-91AC-048C0B1A35FF}" srcId="{DDFA6146-604B-4141-978F-73FEC01018F5}" destId="{78921C0B-E265-4A14-A106-84589DC29F6F}" srcOrd="0" destOrd="0" parTransId="{41E90EE8-6EF5-46CB-8F8B-C9A8A954D6DF}" sibTransId="{7176C17C-A0D9-437B-9E82-1FB8A32EF7C8}"/>
    <dgm:cxn modelId="{A94FD0E7-1982-4BAB-BD6D-F819C72CA9BC}" srcId="{198739D3-E0BE-4208-ABCF-72699CEE0330}" destId="{B5DA5172-1A66-4836-BD8E-674E75179F61}" srcOrd="0" destOrd="0" parTransId="{1C17BB88-DBA3-442E-B949-188D7445B3BB}" sibTransId="{703CE87C-974E-40F1-A0B3-98262708ED95}"/>
    <dgm:cxn modelId="{6F6849BC-709B-4CE7-9D00-11E5E229B797}" type="presOf" srcId="{DDFA6146-604B-4141-978F-73FEC01018F5}" destId="{0702A8A7-935A-4067-B378-7320107E433E}" srcOrd="0" destOrd="0" presId="urn:microsoft.com/office/officeart/2005/8/layout/chevron2"/>
    <dgm:cxn modelId="{2AB4C4E0-67B8-440D-94F9-3ADAB2FFE413}" type="presOf" srcId="{137B51D8-F6A7-402B-B00C-924B22045F26}" destId="{1A258387-B928-4B61-904F-E5FFC6F08021}" srcOrd="0" destOrd="0" presId="urn:microsoft.com/office/officeart/2005/8/layout/chevron2"/>
    <dgm:cxn modelId="{E6D0208F-A8C9-4817-B42D-290EBFAC2DAB}" srcId="{DDFA6146-604B-4141-978F-73FEC01018F5}" destId="{A1B69270-FE56-4663-9849-A34C5A19675A}" srcOrd="1" destOrd="0" parTransId="{1CBA0434-BE5D-4E1C-9473-A1A5A0CEEF8E}" sibTransId="{1FA59194-EBEF-474D-9304-DFB15E38B451}"/>
    <dgm:cxn modelId="{0F152F98-E221-497E-9AAC-59C1E687A256}" type="presOf" srcId="{A1B69270-FE56-4663-9849-A34C5A19675A}" destId="{033E5F57-71AC-4C2A-9C13-0F85E5DB2C9F}" srcOrd="0" destOrd="0" presId="urn:microsoft.com/office/officeart/2005/8/layout/chevron2"/>
    <dgm:cxn modelId="{41F7516E-7DEA-4BA9-B621-B084B8F1E375}" srcId="{A1B69270-FE56-4663-9849-A34C5A19675A}" destId="{C54ECBBD-5A7A-4A57-BE90-D76802144C64}" srcOrd="0" destOrd="0" parTransId="{1163763D-E2E5-48AC-8285-0312389041D9}" sibTransId="{04EF0595-4F30-4C56-A78A-129E2BC4C029}"/>
    <dgm:cxn modelId="{C06A3A58-FBF9-4F7B-9812-A94CBA478A8F}" srcId="{78921C0B-E265-4A14-A106-84589DC29F6F}" destId="{137B51D8-F6A7-402B-B00C-924B22045F26}" srcOrd="0" destOrd="0" parTransId="{8234907D-39F0-4C61-B627-9FAC37B10FCE}" sibTransId="{3B506DB5-2271-44EF-A23D-17AD0FE3C510}"/>
    <dgm:cxn modelId="{8DE96D29-5554-468B-B5BE-65BC863439EF}" srcId="{DDFA6146-604B-4141-978F-73FEC01018F5}" destId="{198739D3-E0BE-4208-ABCF-72699CEE0330}" srcOrd="2" destOrd="0" parTransId="{F55F300C-E4D5-4780-9A88-47F01AF337AB}" sibTransId="{1F189CB6-48C9-45CA-92FC-ACD35B542843}"/>
    <dgm:cxn modelId="{B2307F85-B0FA-4535-B9CE-E01D5402D81B}" type="presOf" srcId="{198739D3-E0BE-4208-ABCF-72699CEE0330}" destId="{F418B03E-A974-4517-A98D-02CDA04311FD}" srcOrd="0" destOrd="0" presId="urn:microsoft.com/office/officeart/2005/8/layout/chevron2"/>
    <dgm:cxn modelId="{D0E39415-3430-4227-AAC0-90670B6F4CCC}" type="presParOf" srcId="{0702A8A7-935A-4067-B378-7320107E433E}" destId="{3DC55450-9F3F-4AAC-B9C0-F01696DA410E}" srcOrd="0" destOrd="0" presId="urn:microsoft.com/office/officeart/2005/8/layout/chevron2"/>
    <dgm:cxn modelId="{CB66A5FF-046E-4DAF-9DFA-49CB266FFF25}" type="presParOf" srcId="{3DC55450-9F3F-4AAC-B9C0-F01696DA410E}" destId="{C83709F9-70D0-4FCD-9068-E1FEA4BF3665}" srcOrd="0" destOrd="0" presId="urn:microsoft.com/office/officeart/2005/8/layout/chevron2"/>
    <dgm:cxn modelId="{C102A9A2-B1C9-4907-87E0-D0A97C28884B}" type="presParOf" srcId="{3DC55450-9F3F-4AAC-B9C0-F01696DA410E}" destId="{1A258387-B928-4B61-904F-E5FFC6F08021}" srcOrd="1" destOrd="0" presId="urn:microsoft.com/office/officeart/2005/8/layout/chevron2"/>
    <dgm:cxn modelId="{9EC105A1-9E01-4D13-B4DD-D4084C3FA34C}" type="presParOf" srcId="{0702A8A7-935A-4067-B378-7320107E433E}" destId="{5264EC51-F6BD-4137-9723-E232C51DA759}" srcOrd="1" destOrd="0" presId="urn:microsoft.com/office/officeart/2005/8/layout/chevron2"/>
    <dgm:cxn modelId="{47469AD6-4E5C-4E30-BB1C-739C94C7C015}" type="presParOf" srcId="{0702A8A7-935A-4067-B378-7320107E433E}" destId="{9653C3FA-28C0-4BBC-85E0-C40BB350FAC8}" srcOrd="2" destOrd="0" presId="urn:microsoft.com/office/officeart/2005/8/layout/chevron2"/>
    <dgm:cxn modelId="{3ABF61AF-3B06-4489-8F85-04EF95D503FA}" type="presParOf" srcId="{9653C3FA-28C0-4BBC-85E0-C40BB350FAC8}" destId="{033E5F57-71AC-4C2A-9C13-0F85E5DB2C9F}" srcOrd="0" destOrd="0" presId="urn:microsoft.com/office/officeart/2005/8/layout/chevron2"/>
    <dgm:cxn modelId="{93BC05A7-038D-4EBD-8120-58AEFA89AE3F}" type="presParOf" srcId="{9653C3FA-28C0-4BBC-85E0-C40BB350FAC8}" destId="{19C7BB9A-D2DD-4E5D-BBBC-0A2B671160A2}" srcOrd="1" destOrd="0" presId="urn:microsoft.com/office/officeart/2005/8/layout/chevron2"/>
    <dgm:cxn modelId="{599FF208-B40E-4B0B-A5F1-652012DCE9FD}" type="presParOf" srcId="{0702A8A7-935A-4067-B378-7320107E433E}" destId="{DFC56E0E-677C-4155-B6AA-FC47BE80E566}" srcOrd="3" destOrd="0" presId="urn:microsoft.com/office/officeart/2005/8/layout/chevron2"/>
    <dgm:cxn modelId="{3F8A8EC4-D164-4628-87D6-F6EF613A4245}" type="presParOf" srcId="{0702A8A7-935A-4067-B378-7320107E433E}" destId="{6A3121CC-222F-42C6-A947-DB1801971615}" srcOrd="4" destOrd="0" presId="urn:microsoft.com/office/officeart/2005/8/layout/chevron2"/>
    <dgm:cxn modelId="{63692FB6-6C28-4471-8200-2F0A0D48178B}" type="presParOf" srcId="{6A3121CC-222F-42C6-A947-DB1801971615}" destId="{F418B03E-A974-4517-A98D-02CDA04311FD}" srcOrd="0" destOrd="0" presId="urn:microsoft.com/office/officeart/2005/8/layout/chevron2"/>
    <dgm:cxn modelId="{FC130C6F-CC81-4A4C-AA4C-DA80B526E68A}" type="presParOf" srcId="{6A3121CC-222F-42C6-A947-DB1801971615}" destId="{1C9FEAD1-E62A-4DF5-BC78-74D7C4231C9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BBB48E-FBE6-4562-BC4C-50D7B70FF3B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114FBC8B-33EF-46D4-AE6A-E424425E6181}">
      <dgm:prSet phldrT="[Текст]"/>
      <dgm:spPr>
        <a:solidFill>
          <a:srgbClr val="FF0000"/>
        </a:solidFill>
      </dgm:spPr>
      <dgm:t>
        <a:bodyPr/>
        <a:lstStyle/>
        <a:p>
          <a:r>
            <a:rPr lang="ru-RU" b="1" dirty="0" smtClean="0"/>
            <a:t>элементы массива по одному</a:t>
          </a:r>
          <a:endParaRPr lang="ru-RU" b="1" dirty="0"/>
        </a:p>
      </dgm:t>
    </dgm:pt>
    <dgm:pt modelId="{86FE051E-71E7-4626-B9B4-6E6B2F623B58}" type="parTrans" cxnId="{59151112-9386-40E4-9B3B-7FD64D8982F2}">
      <dgm:prSet/>
      <dgm:spPr/>
      <dgm:t>
        <a:bodyPr/>
        <a:lstStyle/>
        <a:p>
          <a:endParaRPr lang="ru-RU"/>
        </a:p>
      </dgm:t>
    </dgm:pt>
    <dgm:pt modelId="{472ACE60-64D9-4CA2-8A7C-B20ACE37908F}" type="sibTrans" cxnId="{59151112-9386-40E4-9B3B-7FD64D8982F2}">
      <dgm:prSet/>
      <dgm:spPr/>
      <dgm:t>
        <a:bodyPr/>
        <a:lstStyle/>
        <a:p>
          <a:endParaRPr lang="ru-RU"/>
        </a:p>
      </dgm:t>
    </dgm:pt>
    <dgm:pt modelId="{5DF1408C-6B5E-4A5A-8272-0E92B181F58E}">
      <dgm:prSet phldrT="[Текст]"/>
      <dgm:spPr>
        <a:solidFill>
          <a:srgbClr val="FF0000"/>
        </a:solidFill>
      </dgm:spPr>
      <dgm:t>
        <a:bodyPr/>
        <a:lstStyle/>
        <a:p>
          <a:r>
            <a:rPr lang="ru-RU" b="1" dirty="0" smtClean="0"/>
            <a:t>пары элементов массива</a:t>
          </a:r>
          <a:endParaRPr lang="ru-RU" b="1" dirty="0"/>
        </a:p>
      </dgm:t>
    </dgm:pt>
    <dgm:pt modelId="{C7F910FC-3CCD-4B5B-B29C-158651DA3D44}" type="parTrans" cxnId="{0E401697-0F5B-4E55-9B28-189D7C752BE5}">
      <dgm:prSet/>
      <dgm:spPr/>
      <dgm:t>
        <a:bodyPr/>
        <a:lstStyle/>
        <a:p>
          <a:endParaRPr lang="ru-RU"/>
        </a:p>
      </dgm:t>
    </dgm:pt>
    <dgm:pt modelId="{3294378F-F340-452F-A2E6-B7E74F177AC8}" type="sibTrans" cxnId="{0E401697-0F5B-4E55-9B28-189D7C752BE5}">
      <dgm:prSet/>
      <dgm:spPr/>
      <dgm:t>
        <a:bodyPr/>
        <a:lstStyle/>
        <a:p>
          <a:endParaRPr lang="ru-RU"/>
        </a:p>
      </dgm:t>
    </dgm:pt>
    <dgm:pt modelId="{0130F14B-7EA1-4500-831A-97C89396BC13}">
      <dgm:prSet phldrT="[Текст]"/>
      <dgm:spPr>
        <a:solidFill>
          <a:srgbClr val="FF0000"/>
        </a:solidFill>
      </dgm:spPr>
      <dgm:t>
        <a:bodyPr/>
        <a:lstStyle/>
        <a:p>
          <a:r>
            <a:rPr lang="ru-RU" b="1" dirty="0" smtClean="0"/>
            <a:t>тройки элементов массива</a:t>
          </a:r>
          <a:endParaRPr lang="ru-RU" b="1" dirty="0"/>
        </a:p>
      </dgm:t>
    </dgm:pt>
    <dgm:pt modelId="{C62ED6AF-2F34-4842-8118-280194FF6FAB}" type="parTrans" cxnId="{A6B4BEFE-D6F2-470F-BE47-E4916ECD1CFE}">
      <dgm:prSet/>
      <dgm:spPr/>
      <dgm:t>
        <a:bodyPr/>
        <a:lstStyle/>
        <a:p>
          <a:endParaRPr lang="ru-RU"/>
        </a:p>
      </dgm:t>
    </dgm:pt>
    <dgm:pt modelId="{3A48DEA6-BDEF-49A9-BFD2-09D9E310F607}" type="sibTrans" cxnId="{A6B4BEFE-D6F2-470F-BE47-E4916ECD1CFE}">
      <dgm:prSet/>
      <dgm:spPr/>
      <dgm:t>
        <a:bodyPr/>
        <a:lstStyle/>
        <a:p>
          <a:endParaRPr lang="ru-RU"/>
        </a:p>
      </dgm:t>
    </dgm:pt>
    <dgm:pt modelId="{5AF1159E-2843-4551-AFF9-D07C570E5345}">
      <dgm:prSet phldrT="[Текст]"/>
      <dgm:spPr>
        <a:solidFill>
          <a:srgbClr val="FF0000"/>
        </a:solidFill>
      </dgm:spPr>
      <dgm:t>
        <a:bodyPr/>
        <a:lstStyle/>
        <a:p>
          <a:r>
            <a:rPr lang="ru-RU" b="1" dirty="0" smtClean="0"/>
            <a:t>последовательности элементов</a:t>
          </a:r>
          <a:endParaRPr lang="ru-RU" b="1" dirty="0"/>
        </a:p>
      </dgm:t>
    </dgm:pt>
    <dgm:pt modelId="{6B3389A5-75E1-462D-AEF1-79380C9E26F0}" type="parTrans" cxnId="{6A874BE9-D5BB-4EB5-9ACA-CB9757B266AA}">
      <dgm:prSet/>
      <dgm:spPr/>
      <dgm:t>
        <a:bodyPr/>
        <a:lstStyle/>
        <a:p>
          <a:endParaRPr lang="ru-RU"/>
        </a:p>
      </dgm:t>
    </dgm:pt>
    <dgm:pt modelId="{B6C4EDD7-6079-4419-A3E7-8802B55B9459}" type="sibTrans" cxnId="{6A874BE9-D5BB-4EB5-9ACA-CB9757B266AA}">
      <dgm:prSet/>
      <dgm:spPr/>
      <dgm:t>
        <a:bodyPr/>
        <a:lstStyle/>
        <a:p>
          <a:endParaRPr lang="ru-RU"/>
        </a:p>
      </dgm:t>
    </dgm:pt>
    <dgm:pt modelId="{1DCCB7FB-6F39-4C15-86B4-DCB4B4510931}" type="pres">
      <dgm:prSet presAssocID="{52BBB48E-FBE6-4562-BC4C-50D7B70FF3B2}" presName="linear" presStyleCnt="0">
        <dgm:presLayoutVars>
          <dgm:dir/>
          <dgm:animLvl val="lvl"/>
          <dgm:resizeHandles val="exact"/>
        </dgm:presLayoutVars>
      </dgm:prSet>
      <dgm:spPr/>
      <dgm:t>
        <a:bodyPr/>
        <a:lstStyle/>
        <a:p>
          <a:endParaRPr lang="ru-RU"/>
        </a:p>
      </dgm:t>
    </dgm:pt>
    <dgm:pt modelId="{2D41BE8B-BA22-4FC8-911C-75D4113D6065}" type="pres">
      <dgm:prSet presAssocID="{114FBC8B-33EF-46D4-AE6A-E424425E6181}" presName="parentLin" presStyleCnt="0"/>
      <dgm:spPr/>
    </dgm:pt>
    <dgm:pt modelId="{19AFD266-DC8F-490A-AA2B-E45F0708892D}" type="pres">
      <dgm:prSet presAssocID="{114FBC8B-33EF-46D4-AE6A-E424425E6181}" presName="parentLeftMargin" presStyleLbl="node1" presStyleIdx="0" presStyleCnt="4"/>
      <dgm:spPr/>
      <dgm:t>
        <a:bodyPr/>
        <a:lstStyle/>
        <a:p>
          <a:endParaRPr lang="ru-RU"/>
        </a:p>
      </dgm:t>
    </dgm:pt>
    <dgm:pt modelId="{73C5D761-FFA3-49BE-B0F9-419EE75598ED}" type="pres">
      <dgm:prSet presAssocID="{114FBC8B-33EF-46D4-AE6A-E424425E6181}" presName="parentText" presStyleLbl="node1" presStyleIdx="0" presStyleCnt="4">
        <dgm:presLayoutVars>
          <dgm:chMax val="0"/>
          <dgm:bulletEnabled val="1"/>
        </dgm:presLayoutVars>
      </dgm:prSet>
      <dgm:spPr/>
      <dgm:t>
        <a:bodyPr/>
        <a:lstStyle/>
        <a:p>
          <a:endParaRPr lang="ru-RU"/>
        </a:p>
      </dgm:t>
    </dgm:pt>
    <dgm:pt modelId="{FD9C7135-D063-4598-B443-E9C92E7D4CF2}" type="pres">
      <dgm:prSet presAssocID="{114FBC8B-33EF-46D4-AE6A-E424425E6181}" presName="negativeSpace" presStyleCnt="0"/>
      <dgm:spPr/>
    </dgm:pt>
    <dgm:pt modelId="{4372C3FE-3EA7-4482-A81B-97DDC5EDFEA9}" type="pres">
      <dgm:prSet presAssocID="{114FBC8B-33EF-46D4-AE6A-E424425E6181}" presName="childText" presStyleLbl="conFgAcc1" presStyleIdx="0" presStyleCnt="4">
        <dgm:presLayoutVars>
          <dgm:bulletEnabled val="1"/>
        </dgm:presLayoutVars>
      </dgm:prSet>
      <dgm:spPr/>
    </dgm:pt>
    <dgm:pt modelId="{7E47ECE7-A2A6-4D6A-BBB4-73BFF1D0C311}" type="pres">
      <dgm:prSet presAssocID="{472ACE60-64D9-4CA2-8A7C-B20ACE37908F}" presName="spaceBetweenRectangles" presStyleCnt="0"/>
      <dgm:spPr/>
    </dgm:pt>
    <dgm:pt modelId="{46FA96B9-850C-4EBE-9ED5-DFCDE4130C01}" type="pres">
      <dgm:prSet presAssocID="{5DF1408C-6B5E-4A5A-8272-0E92B181F58E}" presName="parentLin" presStyleCnt="0"/>
      <dgm:spPr/>
    </dgm:pt>
    <dgm:pt modelId="{AEAB388D-3FD3-46B7-B3DE-2805F3CB02C4}" type="pres">
      <dgm:prSet presAssocID="{5DF1408C-6B5E-4A5A-8272-0E92B181F58E}" presName="parentLeftMargin" presStyleLbl="node1" presStyleIdx="0" presStyleCnt="4"/>
      <dgm:spPr/>
      <dgm:t>
        <a:bodyPr/>
        <a:lstStyle/>
        <a:p>
          <a:endParaRPr lang="ru-RU"/>
        </a:p>
      </dgm:t>
    </dgm:pt>
    <dgm:pt modelId="{D118CA54-4FF9-4E93-AF03-FB09DF3A1017}" type="pres">
      <dgm:prSet presAssocID="{5DF1408C-6B5E-4A5A-8272-0E92B181F58E}" presName="parentText" presStyleLbl="node1" presStyleIdx="1" presStyleCnt="4">
        <dgm:presLayoutVars>
          <dgm:chMax val="0"/>
          <dgm:bulletEnabled val="1"/>
        </dgm:presLayoutVars>
      </dgm:prSet>
      <dgm:spPr/>
      <dgm:t>
        <a:bodyPr/>
        <a:lstStyle/>
        <a:p>
          <a:endParaRPr lang="ru-RU"/>
        </a:p>
      </dgm:t>
    </dgm:pt>
    <dgm:pt modelId="{76B631DE-B4B2-4D53-9BB2-717C4AABC000}" type="pres">
      <dgm:prSet presAssocID="{5DF1408C-6B5E-4A5A-8272-0E92B181F58E}" presName="negativeSpace" presStyleCnt="0"/>
      <dgm:spPr/>
    </dgm:pt>
    <dgm:pt modelId="{8D698207-F24E-4C27-9E7F-69D01BE2015E}" type="pres">
      <dgm:prSet presAssocID="{5DF1408C-6B5E-4A5A-8272-0E92B181F58E}" presName="childText" presStyleLbl="conFgAcc1" presStyleIdx="1" presStyleCnt="4">
        <dgm:presLayoutVars>
          <dgm:bulletEnabled val="1"/>
        </dgm:presLayoutVars>
      </dgm:prSet>
      <dgm:spPr/>
    </dgm:pt>
    <dgm:pt modelId="{69086ED5-D2CE-4972-AEE7-8A79DD16CD61}" type="pres">
      <dgm:prSet presAssocID="{3294378F-F340-452F-A2E6-B7E74F177AC8}" presName="spaceBetweenRectangles" presStyleCnt="0"/>
      <dgm:spPr/>
    </dgm:pt>
    <dgm:pt modelId="{3197B91E-28AC-43AB-A6BA-0D5B07B3D6E8}" type="pres">
      <dgm:prSet presAssocID="{0130F14B-7EA1-4500-831A-97C89396BC13}" presName="parentLin" presStyleCnt="0"/>
      <dgm:spPr/>
    </dgm:pt>
    <dgm:pt modelId="{739AD91C-9D91-4D38-AB55-99B249E7FE98}" type="pres">
      <dgm:prSet presAssocID="{0130F14B-7EA1-4500-831A-97C89396BC13}" presName="parentLeftMargin" presStyleLbl="node1" presStyleIdx="1" presStyleCnt="4"/>
      <dgm:spPr/>
      <dgm:t>
        <a:bodyPr/>
        <a:lstStyle/>
        <a:p>
          <a:endParaRPr lang="ru-RU"/>
        </a:p>
      </dgm:t>
    </dgm:pt>
    <dgm:pt modelId="{5B1E1B68-6D24-4AD3-AB3A-B0DFB0F6D5F0}" type="pres">
      <dgm:prSet presAssocID="{0130F14B-7EA1-4500-831A-97C89396BC13}" presName="parentText" presStyleLbl="node1" presStyleIdx="2" presStyleCnt="4">
        <dgm:presLayoutVars>
          <dgm:chMax val="0"/>
          <dgm:bulletEnabled val="1"/>
        </dgm:presLayoutVars>
      </dgm:prSet>
      <dgm:spPr/>
      <dgm:t>
        <a:bodyPr/>
        <a:lstStyle/>
        <a:p>
          <a:endParaRPr lang="ru-RU"/>
        </a:p>
      </dgm:t>
    </dgm:pt>
    <dgm:pt modelId="{DC632F4B-96C1-4119-91AF-7927796EC630}" type="pres">
      <dgm:prSet presAssocID="{0130F14B-7EA1-4500-831A-97C89396BC13}" presName="negativeSpace" presStyleCnt="0"/>
      <dgm:spPr/>
    </dgm:pt>
    <dgm:pt modelId="{E483005F-10E4-41C8-85DA-14B3830E2E58}" type="pres">
      <dgm:prSet presAssocID="{0130F14B-7EA1-4500-831A-97C89396BC13}" presName="childText" presStyleLbl="conFgAcc1" presStyleIdx="2" presStyleCnt="4">
        <dgm:presLayoutVars>
          <dgm:bulletEnabled val="1"/>
        </dgm:presLayoutVars>
      </dgm:prSet>
      <dgm:spPr/>
    </dgm:pt>
    <dgm:pt modelId="{E2C83AF9-D82F-4ED5-A16F-EE6999B34E5A}" type="pres">
      <dgm:prSet presAssocID="{3A48DEA6-BDEF-49A9-BFD2-09D9E310F607}" presName="spaceBetweenRectangles" presStyleCnt="0"/>
      <dgm:spPr/>
    </dgm:pt>
    <dgm:pt modelId="{828894F6-0E66-4E8C-8179-A2C288138B32}" type="pres">
      <dgm:prSet presAssocID="{5AF1159E-2843-4551-AFF9-D07C570E5345}" presName="parentLin" presStyleCnt="0"/>
      <dgm:spPr/>
    </dgm:pt>
    <dgm:pt modelId="{5B0049AB-232B-4837-AA6F-DCD54D2FE979}" type="pres">
      <dgm:prSet presAssocID="{5AF1159E-2843-4551-AFF9-D07C570E5345}" presName="parentLeftMargin" presStyleLbl="node1" presStyleIdx="2" presStyleCnt="4"/>
      <dgm:spPr/>
      <dgm:t>
        <a:bodyPr/>
        <a:lstStyle/>
        <a:p>
          <a:endParaRPr lang="ru-RU"/>
        </a:p>
      </dgm:t>
    </dgm:pt>
    <dgm:pt modelId="{4A769208-544F-438C-BEBB-57046518F7CC}" type="pres">
      <dgm:prSet presAssocID="{5AF1159E-2843-4551-AFF9-D07C570E5345}" presName="parentText" presStyleLbl="node1" presStyleIdx="3" presStyleCnt="4">
        <dgm:presLayoutVars>
          <dgm:chMax val="0"/>
          <dgm:bulletEnabled val="1"/>
        </dgm:presLayoutVars>
      </dgm:prSet>
      <dgm:spPr/>
      <dgm:t>
        <a:bodyPr/>
        <a:lstStyle/>
        <a:p>
          <a:endParaRPr lang="ru-RU"/>
        </a:p>
      </dgm:t>
    </dgm:pt>
    <dgm:pt modelId="{EDF8EE48-1338-4B36-B38D-1E2F0B95C49E}" type="pres">
      <dgm:prSet presAssocID="{5AF1159E-2843-4551-AFF9-D07C570E5345}" presName="negativeSpace" presStyleCnt="0"/>
      <dgm:spPr/>
    </dgm:pt>
    <dgm:pt modelId="{05B01B6F-B840-410C-AAAE-58AF8AB2C87A}" type="pres">
      <dgm:prSet presAssocID="{5AF1159E-2843-4551-AFF9-D07C570E5345}" presName="childText" presStyleLbl="conFgAcc1" presStyleIdx="3" presStyleCnt="4">
        <dgm:presLayoutVars>
          <dgm:bulletEnabled val="1"/>
        </dgm:presLayoutVars>
      </dgm:prSet>
      <dgm:spPr/>
    </dgm:pt>
  </dgm:ptLst>
  <dgm:cxnLst>
    <dgm:cxn modelId="{59151112-9386-40E4-9B3B-7FD64D8982F2}" srcId="{52BBB48E-FBE6-4562-BC4C-50D7B70FF3B2}" destId="{114FBC8B-33EF-46D4-AE6A-E424425E6181}" srcOrd="0" destOrd="0" parTransId="{86FE051E-71E7-4626-B9B4-6E6B2F623B58}" sibTransId="{472ACE60-64D9-4CA2-8A7C-B20ACE37908F}"/>
    <dgm:cxn modelId="{5BAE24C1-36F5-42B3-AE9E-23A7AF99A346}" type="presOf" srcId="{52BBB48E-FBE6-4562-BC4C-50D7B70FF3B2}" destId="{1DCCB7FB-6F39-4C15-86B4-DCB4B4510931}" srcOrd="0" destOrd="0" presId="urn:microsoft.com/office/officeart/2005/8/layout/list1"/>
    <dgm:cxn modelId="{608B3BA3-8C4A-4677-83A9-F8C667E56F9D}" type="presOf" srcId="{114FBC8B-33EF-46D4-AE6A-E424425E6181}" destId="{73C5D761-FFA3-49BE-B0F9-419EE75598ED}" srcOrd="1" destOrd="0" presId="urn:microsoft.com/office/officeart/2005/8/layout/list1"/>
    <dgm:cxn modelId="{0878166B-0C7B-472D-A2D3-D8A53ECB7AD2}" type="presOf" srcId="{0130F14B-7EA1-4500-831A-97C89396BC13}" destId="{5B1E1B68-6D24-4AD3-AB3A-B0DFB0F6D5F0}" srcOrd="1" destOrd="0" presId="urn:microsoft.com/office/officeart/2005/8/layout/list1"/>
    <dgm:cxn modelId="{9EF49C61-62B5-4D7A-9938-1DEF2F6778E0}" type="presOf" srcId="{114FBC8B-33EF-46D4-AE6A-E424425E6181}" destId="{19AFD266-DC8F-490A-AA2B-E45F0708892D}" srcOrd="0" destOrd="0" presId="urn:microsoft.com/office/officeart/2005/8/layout/list1"/>
    <dgm:cxn modelId="{19276F43-9CA2-4298-951B-3333A36B13B8}" type="presOf" srcId="{5AF1159E-2843-4551-AFF9-D07C570E5345}" destId="{5B0049AB-232B-4837-AA6F-DCD54D2FE979}" srcOrd="0" destOrd="0" presId="urn:microsoft.com/office/officeart/2005/8/layout/list1"/>
    <dgm:cxn modelId="{904F3333-3D66-4CF2-B154-263CA431FA25}" type="presOf" srcId="{5AF1159E-2843-4551-AFF9-D07C570E5345}" destId="{4A769208-544F-438C-BEBB-57046518F7CC}" srcOrd="1" destOrd="0" presId="urn:microsoft.com/office/officeart/2005/8/layout/list1"/>
    <dgm:cxn modelId="{2468717E-8950-4806-930B-E86B38EE396F}" type="presOf" srcId="{5DF1408C-6B5E-4A5A-8272-0E92B181F58E}" destId="{AEAB388D-3FD3-46B7-B3DE-2805F3CB02C4}" srcOrd="0" destOrd="0" presId="urn:microsoft.com/office/officeart/2005/8/layout/list1"/>
    <dgm:cxn modelId="{DEC17BFA-BC76-49C4-B584-91E695311E62}" type="presOf" srcId="{5DF1408C-6B5E-4A5A-8272-0E92B181F58E}" destId="{D118CA54-4FF9-4E93-AF03-FB09DF3A1017}" srcOrd="1" destOrd="0" presId="urn:microsoft.com/office/officeart/2005/8/layout/list1"/>
    <dgm:cxn modelId="{6A874BE9-D5BB-4EB5-9ACA-CB9757B266AA}" srcId="{52BBB48E-FBE6-4562-BC4C-50D7B70FF3B2}" destId="{5AF1159E-2843-4551-AFF9-D07C570E5345}" srcOrd="3" destOrd="0" parTransId="{6B3389A5-75E1-462D-AEF1-79380C9E26F0}" sibTransId="{B6C4EDD7-6079-4419-A3E7-8802B55B9459}"/>
    <dgm:cxn modelId="{0E401697-0F5B-4E55-9B28-189D7C752BE5}" srcId="{52BBB48E-FBE6-4562-BC4C-50D7B70FF3B2}" destId="{5DF1408C-6B5E-4A5A-8272-0E92B181F58E}" srcOrd="1" destOrd="0" parTransId="{C7F910FC-3CCD-4B5B-B29C-158651DA3D44}" sibTransId="{3294378F-F340-452F-A2E6-B7E74F177AC8}"/>
    <dgm:cxn modelId="{EBCF013B-6694-461F-9BDF-B18747172C44}" type="presOf" srcId="{0130F14B-7EA1-4500-831A-97C89396BC13}" destId="{739AD91C-9D91-4D38-AB55-99B249E7FE98}" srcOrd="0" destOrd="0" presId="urn:microsoft.com/office/officeart/2005/8/layout/list1"/>
    <dgm:cxn modelId="{A6B4BEFE-D6F2-470F-BE47-E4916ECD1CFE}" srcId="{52BBB48E-FBE6-4562-BC4C-50D7B70FF3B2}" destId="{0130F14B-7EA1-4500-831A-97C89396BC13}" srcOrd="2" destOrd="0" parTransId="{C62ED6AF-2F34-4842-8118-280194FF6FAB}" sibTransId="{3A48DEA6-BDEF-49A9-BFD2-09D9E310F607}"/>
    <dgm:cxn modelId="{E7333FFF-81E0-438A-A60B-AD3EA74329BF}" type="presParOf" srcId="{1DCCB7FB-6F39-4C15-86B4-DCB4B4510931}" destId="{2D41BE8B-BA22-4FC8-911C-75D4113D6065}" srcOrd="0" destOrd="0" presId="urn:microsoft.com/office/officeart/2005/8/layout/list1"/>
    <dgm:cxn modelId="{103B1FA5-EB51-4E4C-9052-79D579ACBF20}" type="presParOf" srcId="{2D41BE8B-BA22-4FC8-911C-75D4113D6065}" destId="{19AFD266-DC8F-490A-AA2B-E45F0708892D}" srcOrd="0" destOrd="0" presId="urn:microsoft.com/office/officeart/2005/8/layout/list1"/>
    <dgm:cxn modelId="{FFFE678A-4A4D-4F39-BB71-2531BA9F16DA}" type="presParOf" srcId="{2D41BE8B-BA22-4FC8-911C-75D4113D6065}" destId="{73C5D761-FFA3-49BE-B0F9-419EE75598ED}" srcOrd="1" destOrd="0" presId="urn:microsoft.com/office/officeart/2005/8/layout/list1"/>
    <dgm:cxn modelId="{FB31EF02-1533-4319-828B-E213C3899E0E}" type="presParOf" srcId="{1DCCB7FB-6F39-4C15-86B4-DCB4B4510931}" destId="{FD9C7135-D063-4598-B443-E9C92E7D4CF2}" srcOrd="1" destOrd="0" presId="urn:microsoft.com/office/officeart/2005/8/layout/list1"/>
    <dgm:cxn modelId="{AA5CE95F-D709-4ACD-8096-BFAA8DC8AB75}" type="presParOf" srcId="{1DCCB7FB-6F39-4C15-86B4-DCB4B4510931}" destId="{4372C3FE-3EA7-4482-A81B-97DDC5EDFEA9}" srcOrd="2" destOrd="0" presId="urn:microsoft.com/office/officeart/2005/8/layout/list1"/>
    <dgm:cxn modelId="{008B8AA9-EEAA-4012-9920-B2070A46D6F1}" type="presParOf" srcId="{1DCCB7FB-6F39-4C15-86B4-DCB4B4510931}" destId="{7E47ECE7-A2A6-4D6A-BBB4-73BFF1D0C311}" srcOrd="3" destOrd="0" presId="urn:microsoft.com/office/officeart/2005/8/layout/list1"/>
    <dgm:cxn modelId="{8E4331DA-EBA9-46DC-A5EF-C6C9AADEF7CE}" type="presParOf" srcId="{1DCCB7FB-6F39-4C15-86B4-DCB4B4510931}" destId="{46FA96B9-850C-4EBE-9ED5-DFCDE4130C01}" srcOrd="4" destOrd="0" presId="urn:microsoft.com/office/officeart/2005/8/layout/list1"/>
    <dgm:cxn modelId="{4662C6CA-8482-4078-A672-153B1C75BC40}" type="presParOf" srcId="{46FA96B9-850C-4EBE-9ED5-DFCDE4130C01}" destId="{AEAB388D-3FD3-46B7-B3DE-2805F3CB02C4}" srcOrd="0" destOrd="0" presId="urn:microsoft.com/office/officeart/2005/8/layout/list1"/>
    <dgm:cxn modelId="{9B74DE68-E8F3-494A-BCE3-695B64D04073}" type="presParOf" srcId="{46FA96B9-850C-4EBE-9ED5-DFCDE4130C01}" destId="{D118CA54-4FF9-4E93-AF03-FB09DF3A1017}" srcOrd="1" destOrd="0" presId="urn:microsoft.com/office/officeart/2005/8/layout/list1"/>
    <dgm:cxn modelId="{86E0CE66-6AC9-4264-8850-3D6D4B1DCACC}" type="presParOf" srcId="{1DCCB7FB-6F39-4C15-86B4-DCB4B4510931}" destId="{76B631DE-B4B2-4D53-9BB2-717C4AABC000}" srcOrd="5" destOrd="0" presId="urn:microsoft.com/office/officeart/2005/8/layout/list1"/>
    <dgm:cxn modelId="{18F13CAB-7802-47A3-A4DB-A129F1A9D59F}" type="presParOf" srcId="{1DCCB7FB-6F39-4C15-86B4-DCB4B4510931}" destId="{8D698207-F24E-4C27-9E7F-69D01BE2015E}" srcOrd="6" destOrd="0" presId="urn:microsoft.com/office/officeart/2005/8/layout/list1"/>
    <dgm:cxn modelId="{2FD2EA5D-DF32-4F26-AF5E-CF75116DCF8D}" type="presParOf" srcId="{1DCCB7FB-6F39-4C15-86B4-DCB4B4510931}" destId="{69086ED5-D2CE-4972-AEE7-8A79DD16CD61}" srcOrd="7" destOrd="0" presId="urn:microsoft.com/office/officeart/2005/8/layout/list1"/>
    <dgm:cxn modelId="{D3F84EAD-C2EB-4D64-8E80-D5488544833C}" type="presParOf" srcId="{1DCCB7FB-6F39-4C15-86B4-DCB4B4510931}" destId="{3197B91E-28AC-43AB-A6BA-0D5B07B3D6E8}" srcOrd="8" destOrd="0" presId="urn:microsoft.com/office/officeart/2005/8/layout/list1"/>
    <dgm:cxn modelId="{F51CE62D-B31B-4202-963A-81723B107DFD}" type="presParOf" srcId="{3197B91E-28AC-43AB-A6BA-0D5B07B3D6E8}" destId="{739AD91C-9D91-4D38-AB55-99B249E7FE98}" srcOrd="0" destOrd="0" presId="urn:microsoft.com/office/officeart/2005/8/layout/list1"/>
    <dgm:cxn modelId="{F9A12A9E-AD6B-4BAB-8680-EBC9B1033940}" type="presParOf" srcId="{3197B91E-28AC-43AB-A6BA-0D5B07B3D6E8}" destId="{5B1E1B68-6D24-4AD3-AB3A-B0DFB0F6D5F0}" srcOrd="1" destOrd="0" presId="urn:microsoft.com/office/officeart/2005/8/layout/list1"/>
    <dgm:cxn modelId="{61486E86-47B8-4F6B-A406-4E9845B94F89}" type="presParOf" srcId="{1DCCB7FB-6F39-4C15-86B4-DCB4B4510931}" destId="{DC632F4B-96C1-4119-91AF-7927796EC630}" srcOrd="9" destOrd="0" presId="urn:microsoft.com/office/officeart/2005/8/layout/list1"/>
    <dgm:cxn modelId="{09021513-865F-46AA-AA68-E188EFC27302}" type="presParOf" srcId="{1DCCB7FB-6F39-4C15-86B4-DCB4B4510931}" destId="{E483005F-10E4-41C8-85DA-14B3830E2E58}" srcOrd="10" destOrd="0" presId="urn:microsoft.com/office/officeart/2005/8/layout/list1"/>
    <dgm:cxn modelId="{CE05E0F6-8BE1-40BA-BA45-AE0C2A2C343C}" type="presParOf" srcId="{1DCCB7FB-6F39-4C15-86B4-DCB4B4510931}" destId="{E2C83AF9-D82F-4ED5-A16F-EE6999B34E5A}" srcOrd="11" destOrd="0" presId="urn:microsoft.com/office/officeart/2005/8/layout/list1"/>
    <dgm:cxn modelId="{7784F40F-D70C-46E8-90F2-A06C176C6FC5}" type="presParOf" srcId="{1DCCB7FB-6F39-4C15-86B4-DCB4B4510931}" destId="{828894F6-0E66-4E8C-8179-A2C288138B32}" srcOrd="12" destOrd="0" presId="urn:microsoft.com/office/officeart/2005/8/layout/list1"/>
    <dgm:cxn modelId="{D8654048-4D83-45C4-8BA7-DC7F40526864}" type="presParOf" srcId="{828894F6-0E66-4E8C-8179-A2C288138B32}" destId="{5B0049AB-232B-4837-AA6F-DCD54D2FE979}" srcOrd="0" destOrd="0" presId="urn:microsoft.com/office/officeart/2005/8/layout/list1"/>
    <dgm:cxn modelId="{96C11B9B-DD1F-4CD8-AE40-1B4D5331E637}" type="presParOf" srcId="{828894F6-0E66-4E8C-8179-A2C288138B32}" destId="{4A769208-544F-438C-BEBB-57046518F7CC}" srcOrd="1" destOrd="0" presId="urn:microsoft.com/office/officeart/2005/8/layout/list1"/>
    <dgm:cxn modelId="{6A70AB72-4949-42D4-90BB-C7A2063A8164}" type="presParOf" srcId="{1DCCB7FB-6F39-4C15-86B4-DCB4B4510931}" destId="{EDF8EE48-1338-4B36-B38D-1E2F0B95C49E}" srcOrd="13" destOrd="0" presId="urn:microsoft.com/office/officeart/2005/8/layout/list1"/>
    <dgm:cxn modelId="{B277F501-9668-48A1-B7EF-D5DBC637E552}" type="presParOf" srcId="{1DCCB7FB-6F39-4C15-86B4-DCB4B4510931}" destId="{05B01B6F-B840-410C-AAAE-58AF8AB2C87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278532-C269-4CFA-89C8-1DA416A7D1D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A03D0B69-E73E-46C0-A818-B797AB9ACC89}">
      <dgm:prSet phldrT="[Текст]" custT="1"/>
      <dgm:spPr>
        <a:solidFill>
          <a:schemeClr val="tx2">
            <a:lumMod val="20000"/>
            <a:lumOff val="8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ru-RU" altLang="ru-RU" sz="2400" b="1" dirty="0" smtClean="0">
            <a:solidFill>
              <a:srgbClr val="0070C0"/>
            </a:solidFill>
          </a:endParaRPr>
        </a:p>
        <a:p>
          <a:pPr marL="0" marR="0" indent="0" defTabSz="914400" eaLnBrk="1" fontAlgn="auto" latinLnBrk="0" hangingPunct="1">
            <a:lnSpc>
              <a:spcPct val="100000"/>
            </a:lnSpc>
            <a:spcBef>
              <a:spcPts val="0"/>
            </a:spcBef>
            <a:spcAft>
              <a:spcPts val="0"/>
            </a:spcAft>
            <a:buClrTx/>
            <a:buSzTx/>
            <a:buFontTx/>
            <a:buNone/>
            <a:tabLst/>
            <a:defRPr/>
          </a:pPr>
          <a:r>
            <a:rPr lang="ru-RU" altLang="ru-RU" sz="2400" b="1" dirty="0" smtClean="0">
              <a:solidFill>
                <a:srgbClr val="0070C0"/>
              </a:solidFill>
            </a:rPr>
            <a:t>Описание используемых переменных, их типов, размера и типов элементов  массива</a:t>
          </a:r>
        </a:p>
        <a:p>
          <a:pPr defTabSz="666750">
            <a:lnSpc>
              <a:spcPct val="90000"/>
            </a:lnSpc>
            <a:spcBef>
              <a:spcPct val="0"/>
            </a:spcBef>
            <a:spcAft>
              <a:spcPct val="35000"/>
            </a:spcAft>
          </a:pPr>
          <a:endParaRPr lang="ru-RU" sz="1300" dirty="0"/>
        </a:p>
      </dgm:t>
    </dgm:pt>
    <dgm:pt modelId="{5302E12B-7D3E-4E87-962E-0271034A2D18}" type="parTrans" cxnId="{D8BBD09F-171D-4138-96B1-66387CB510A4}">
      <dgm:prSet/>
      <dgm:spPr/>
      <dgm:t>
        <a:bodyPr/>
        <a:lstStyle/>
        <a:p>
          <a:endParaRPr lang="ru-RU"/>
        </a:p>
      </dgm:t>
    </dgm:pt>
    <dgm:pt modelId="{36798B42-ACFE-41AF-A41B-FF71DFE97D42}" type="sibTrans" cxnId="{D8BBD09F-171D-4138-96B1-66387CB510A4}">
      <dgm:prSet/>
      <dgm:spPr>
        <a:solidFill>
          <a:srgbClr val="0067B4">
            <a:alpha val="90000"/>
          </a:srgbClr>
        </a:solidFill>
      </dgm:spPr>
      <dgm:t>
        <a:bodyPr/>
        <a:lstStyle/>
        <a:p>
          <a:endParaRPr lang="ru-RU">
            <a:solidFill>
              <a:srgbClr val="0070C0"/>
            </a:solidFill>
          </a:endParaRPr>
        </a:p>
      </dgm:t>
    </dgm:pt>
    <dgm:pt modelId="{11B5C596-8BCA-4441-B626-0C75B04495AD}">
      <dgm:prSet phldrT="[Текст]" custT="1"/>
      <dgm:spPr>
        <a:solidFill>
          <a:schemeClr val="tx2">
            <a:lumMod val="20000"/>
            <a:lumOff val="8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altLang="ru-RU" sz="2400" b="1" dirty="0" smtClean="0">
              <a:solidFill>
                <a:srgbClr val="0070C0"/>
              </a:solidFill>
            </a:rPr>
            <a:t>Организация ввода</a:t>
          </a:r>
        </a:p>
        <a:p>
          <a:pPr defTabSz="577850">
            <a:lnSpc>
              <a:spcPct val="90000"/>
            </a:lnSpc>
            <a:spcBef>
              <a:spcPct val="0"/>
            </a:spcBef>
            <a:spcAft>
              <a:spcPct val="35000"/>
            </a:spcAft>
          </a:pPr>
          <a:endParaRPr lang="ru-RU" dirty="0">
            <a:solidFill>
              <a:srgbClr val="0070C0"/>
            </a:solidFill>
          </a:endParaRPr>
        </a:p>
      </dgm:t>
    </dgm:pt>
    <dgm:pt modelId="{E9813DFF-5475-4442-9E7C-94E10E51C7E3}" type="parTrans" cxnId="{B246B390-991A-447C-84D7-E7E338C68A4D}">
      <dgm:prSet/>
      <dgm:spPr/>
      <dgm:t>
        <a:bodyPr/>
        <a:lstStyle/>
        <a:p>
          <a:endParaRPr lang="ru-RU"/>
        </a:p>
      </dgm:t>
    </dgm:pt>
    <dgm:pt modelId="{16D401CB-6E18-4DD5-B9AE-D622295CE7DF}" type="sibTrans" cxnId="{B246B390-991A-447C-84D7-E7E338C68A4D}">
      <dgm:prSet/>
      <dgm:spPr>
        <a:solidFill>
          <a:srgbClr val="0067B4">
            <a:alpha val="90000"/>
          </a:srgbClr>
        </a:solidFill>
      </dgm:spPr>
      <dgm:t>
        <a:bodyPr/>
        <a:lstStyle/>
        <a:p>
          <a:endParaRPr lang="ru-RU"/>
        </a:p>
      </dgm:t>
    </dgm:pt>
    <dgm:pt modelId="{EF72F5B5-474D-4672-9F3F-3E5584961783}">
      <dgm:prSet phldrT="[Текст]" custT="1"/>
      <dgm:spPr>
        <a:solidFill>
          <a:schemeClr val="tx2">
            <a:lumMod val="20000"/>
            <a:lumOff val="8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altLang="ru-RU" sz="2400" b="1" dirty="0" smtClean="0">
              <a:solidFill>
                <a:srgbClr val="0070C0"/>
              </a:solidFill>
            </a:rPr>
            <a:t>Организация обработки</a:t>
          </a:r>
        </a:p>
        <a:p>
          <a:pPr defTabSz="577850">
            <a:lnSpc>
              <a:spcPct val="90000"/>
            </a:lnSpc>
            <a:spcBef>
              <a:spcPct val="0"/>
            </a:spcBef>
            <a:spcAft>
              <a:spcPct val="35000"/>
            </a:spcAft>
          </a:pPr>
          <a:endParaRPr lang="ru-RU" dirty="0">
            <a:solidFill>
              <a:srgbClr val="0070C0"/>
            </a:solidFill>
          </a:endParaRPr>
        </a:p>
      </dgm:t>
    </dgm:pt>
    <dgm:pt modelId="{D6847276-DA11-4D80-87D2-D5090222CA53}" type="parTrans" cxnId="{5DDD5E61-69DE-4F58-B025-6515EE177F99}">
      <dgm:prSet/>
      <dgm:spPr/>
      <dgm:t>
        <a:bodyPr/>
        <a:lstStyle/>
        <a:p>
          <a:endParaRPr lang="ru-RU"/>
        </a:p>
      </dgm:t>
    </dgm:pt>
    <dgm:pt modelId="{1E2E6A1C-6F58-4EB0-A380-3375E291202D}" type="sibTrans" cxnId="{5DDD5E61-69DE-4F58-B025-6515EE177F99}">
      <dgm:prSet/>
      <dgm:spPr>
        <a:solidFill>
          <a:srgbClr val="0067B4">
            <a:alpha val="90000"/>
          </a:srgbClr>
        </a:solidFill>
      </dgm:spPr>
      <dgm:t>
        <a:bodyPr/>
        <a:lstStyle/>
        <a:p>
          <a:endParaRPr lang="ru-RU"/>
        </a:p>
      </dgm:t>
    </dgm:pt>
    <dgm:pt modelId="{741C9DD3-A04A-4E4C-B318-60A188A72203}">
      <dgm:prSet phldrT="[Текст]"/>
      <dgm:spPr/>
      <dgm:t>
        <a:bodyPr/>
        <a:lstStyle/>
        <a:p>
          <a:endParaRPr lang="ru-RU" dirty="0"/>
        </a:p>
      </dgm:t>
    </dgm:pt>
    <dgm:pt modelId="{4D726A2A-D9B1-412C-8C9F-DB0063E40B86}" type="parTrans" cxnId="{17EAA126-D3BB-4A7D-84A0-D50AF82BBAD3}">
      <dgm:prSet/>
      <dgm:spPr/>
      <dgm:t>
        <a:bodyPr/>
        <a:lstStyle/>
        <a:p>
          <a:endParaRPr lang="ru-RU"/>
        </a:p>
      </dgm:t>
    </dgm:pt>
    <dgm:pt modelId="{EE7AA214-6568-4F1D-8B3F-7C3BF0280C9C}" type="sibTrans" cxnId="{17EAA126-D3BB-4A7D-84A0-D50AF82BBAD3}">
      <dgm:prSet/>
      <dgm:spPr/>
      <dgm:t>
        <a:bodyPr/>
        <a:lstStyle/>
        <a:p>
          <a:endParaRPr lang="ru-RU"/>
        </a:p>
      </dgm:t>
    </dgm:pt>
    <dgm:pt modelId="{E314EB84-3C0F-478B-9D80-0950D18548C7}">
      <dgm:prSet phldrT="[Текст]" custT="1"/>
      <dgm:spPr>
        <a:solidFill>
          <a:schemeClr val="tx2">
            <a:lumMod val="20000"/>
            <a:lumOff val="8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altLang="ru-RU" sz="2400" b="1" dirty="0" smtClean="0">
              <a:solidFill>
                <a:srgbClr val="0070C0"/>
              </a:solidFill>
            </a:rPr>
            <a:t>Организация вывода</a:t>
          </a:r>
        </a:p>
        <a:p>
          <a:pPr defTabSz="577850">
            <a:lnSpc>
              <a:spcPct val="90000"/>
            </a:lnSpc>
            <a:spcBef>
              <a:spcPct val="0"/>
            </a:spcBef>
            <a:spcAft>
              <a:spcPct val="35000"/>
            </a:spcAft>
          </a:pPr>
          <a:endParaRPr lang="ru-RU" dirty="0"/>
        </a:p>
      </dgm:t>
    </dgm:pt>
    <dgm:pt modelId="{3C6101BA-0281-43DD-AC3A-67901799D1D4}" type="parTrans" cxnId="{B88CF290-072E-42F3-BD01-5EE3007B5266}">
      <dgm:prSet/>
      <dgm:spPr/>
      <dgm:t>
        <a:bodyPr/>
        <a:lstStyle/>
        <a:p>
          <a:endParaRPr lang="ru-RU"/>
        </a:p>
      </dgm:t>
    </dgm:pt>
    <dgm:pt modelId="{FD36CF6E-7BA6-4A00-B259-88B2C48E01A0}" type="sibTrans" cxnId="{B88CF290-072E-42F3-BD01-5EE3007B5266}">
      <dgm:prSet/>
      <dgm:spPr/>
      <dgm:t>
        <a:bodyPr/>
        <a:lstStyle/>
        <a:p>
          <a:endParaRPr lang="ru-RU"/>
        </a:p>
      </dgm:t>
    </dgm:pt>
    <dgm:pt modelId="{76669C51-BC2E-42FC-9CDB-3944807B951D}">
      <dgm:prSet phldrT="[Текст]"/>
      <dgm:spPr/>
      <dgm:t>
        <a:bodyPr/>
        <a:lstStyle/>
        <a:p>
          <a:endParaRPr lang="ru-RU" dirty="0"/>
        </a:p>
      </dgm:t>
    </dgm:pt>
    <dgm:pt modelId="{B578D926-C069-472A-B8C0-10C809C5BE9E}" type="parTrans" cxnId="{91B065E7-8343-4D5A-BC88-94566EC3BAC0}">
      <dgm:prSet/>
      <dgm:spPr/>
      <dgm:t>
        <a:bodyPr/>
        <a:lstStyle/>
        <a:p>
          <a:endParaRPr lang="ru-RU"/>
        </a:p>
      </dgm:t>
    </dgm:pt>
    <dgm:pt modelId="{7F2A9FFF-A8BB-4BA1-9658-A39BC57A0963}" type="sibTrans" cxnId="{91B065E7-8343-4D5A-BC88-94566EC3BAC0}">
      <dgm:prSet/>
      <dgm:spPr/>
      <dgm:t>
        <a:bodyPr/>
        <a:lstStyle/>
        <a:p>
          <a:endParaRPr lang="ru-RU"/>
        </a:p>
      </dgm:t>
    </dgm:pt>
    <dgm:pt modelId="{05182303-88FA-4AB1-9DEE-A74219F9EB4B}">
      <dgm:prSet custT="1"/>
      <dgm:spPr>
        <a:solidFill>
          <a:schemeClr val="tx2">
            <a:lumMod val="20000"/>
            <a:lumOff val="80000"/>
          </a:schemeClr>
        </a:solidFill>
        <a:ln>
          <a:solidFill>
            <a:schemeClr val="lt1">
              <a:hueOff val="0"/>
              <a:satOff val="0"/>
              <a:lumOff val="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altLang="ru-RU" sz="2400" b="1" dirty="0" smtClean="0">
              <a:solidFill>
                <a:srgbClr val="0067B4"/>
              </a:solidFill>
            </a:rPr>
            <a:t>Инициализация переменных</a:t>
          </a:r>
        </a:p>
        <a:p>
          <a:pPr defTabSz="577850">
            <a:lnSpc>
              <a:spcPct val="90000"/>
            </a:lnSpc>
            <a:spcBef>
              <a:spcPct val="0"/>
            </a:spcBef>
            <a:spcAft>
              <a:spcPct val="35000"/>
            </a:spcAft>
          </a:pPr>
          <a:endParaRPr lang="ru-RU" altLang="ru-RU" b="1" dirty="0"/>
        </a:p>
      </dgm:t>
    </dgm:pt>
    <dgm:pt modelId="{6C662419-0CFD-4F25-BD54-F79E5EEE5075}" type="parTrans" cxnId="{83327098-D2CB-4850-8834-B0ADE2F94AE1}">
      <dgm:prSet/>
      <dgm:spPr/>
      <dgm:t>
        <a:bodyPr/>
        <a:lstStyle/>
        <a:p>
          <a:endParaRPr lang="ru-RU"/>
        </a:p>
      </dgm:t>
    </dgm:pt>
    <dgm:pt modelId="{FA43ED02-857E-4AF6-9704-7154884DAD92}" type="sibTrans" cxnId="{83327098-D2CB-4850-8834-B0ADE2F94AE1}">
      <dgm:prSet/>
      <dgm:spPr>
        <a:solidFill>
          <a:srgbClr val="0067B4">
            <a:alpha val="90000"/>
          </a:srgbClr>
        </a:solidFill>
      </dgm:spPr>
      <dgm:t>
        <a:bodyPr/>
        <a:lstStyle/>
        <a:p>
          <a:endParaRPr lang="ru-RU"/>
        </a:p>
      </dgm:t>
    </dgm:pt>
    <dgm:pt modelId="{963AFC0D-2200-495C-9D83-2D6D51BD4739}" type="pres">
      <dgm:prSet presAssocID="{20278532-C269-4CFA-89C8-1DA416A7D1DC}" presName="outerComposite" presStyleCnt="0">
        <dgm:presLayoutVars>
          <dgm:chMax val="5"/>
          <dgm:dir/>
          <dgm:resizeHandles val="exact"/>
        </dgm:presLayoutVars>
      </dgm:prSet>
      <dgm:spPr/>
      <dgm:t>
        <a:bodyPr/>
        <a:lstStyle/>
        <a:p>
          <a:endParaRPr lang="ru-RU"/>
        </a:p>
      </dgm:t>
    </dgm:pt>
    <dgm:pt modelId="{CD47F001-5B60-4CE4-85C2-3E8E114E8C5E}" type="pres">
      <dgm:prSet presAssocID="{20278532-C269-4CFA-89C8-1DA416A7D1DC}" presName="dummyMaxCanvas" presStyleCnt="0">
        <dgm:presLayoutVars/>
      </dgm:prSet>
      <dgm:spPr/>
    </dgm:pt>
    <dgm:pt modelId="{1F632689-4615-48D7-A70E-6EF240A407E3}" type="pres">
      <dgm:prSet presAssocID="{20278532-C269-4CFA-89C8-1DA416A7D1DC}" presName="FiveNodes_1" presStyleLbl="node1" presStyleIdx="0" presStyleCnt="5" custScaleX="101559" custScaleY="152207" custLinFactNeighborY="-2169">
        <dgm:presLayoutVars>
          <dgm:bulletEnabled val="1"/>
        </dgm:presLayoutVars>
      </dgm:prSet>
      <dgm:spPr/>
      <dgm:t>
        <a:bodyPr/>
        <a:lstStyle/>
        <a:p>
          <a:endParaRPr lang="ru-RU"/>
        </a:p>
      </dgm:t>
    </dgm:pt>
    <dgm:pt modelId="{70B2AEFF-47C5-46F3-A399-8C251DCAB076}" type="pres">
      <dgm:prSet presAssocID="{20278532-C269-4CFA-89C8-1DA416A7D1DC}" presName="FiveNodes_2" presStyleLbl="node1" presStyleIdx="1" presStyleCnt="5" custScaleY="82648" custLinFactNeighborY="17656">
        <dgm:presLayoutVars>
          <dgm:bulletEnabled val="1"/>
        </dgm:presLayoutVars>
      </dgm:prSet>
      <dgm:spPr/>
      <dgm:t>
        <a:bodyPr/>
        <a:lstStyle/>
        <a:p>
          <a:endParaRPr lang="ru-RU"/>
        </a:p>
      </dgm:t>
    </dgm:pt>
    <dgm:pt modelId="{64E8C819-B6D6-40AB-9053-309116358F45}" type="pres">
      <dgm:prSet presAssocID="{20278532-C269-4CFA-89C8-1DA416A7D1DC}" presName="FiveNodes_3" presStyleLbl="node1" presStyleIdx="2" presStyleCnt="5" custScaleY="82648" custLinFactNeighborY="10312">
        <dgm:presLayoutVars>
          <dgm:bulletEnabled val="1"/>
        </dgm:presLayoutVars>
      </dgm:prSet>
      <dgm:spPr/>
      <dgm:t>
        <a:bodyPr/>
        <a:lstStyle/>
        <a:p>
          <a:endParaRPr lang="ru-RU"/>
        </a:p>
      </dgm:t>
    </dgm:pt>
    <dgm:pt modelId="{1B1B76CD-F47E-4C1B-8FAD-58554B45E827}" type="pres">
      <dgm:prSet presAssocID="{20278532-C269-4CFA-89C8-1DA416A7D1DC}" presName="FiveNodes_4" presStyleLbl="node1" presStyleIdx="3" presStyleCnt="5" custScaleY="78843">
        <dgm:presLayoutVars>
          <dgm:bulletEnabled val="1"/>
        </dgm:presLayoutVars>
      </dgm:prSet>
      <dgm:spPr/>
      <dgm:t>
        <a:bodyPr/>
        <a:lstStyle/>
        <a:p>
          <a:endParaRPr lang="ru-RU"/>
        </a:p>
      </dgm:t>
    </dgm:pt>
    <dgm:pt modelId="{869D093F-64E3-45FC-BD72-6D5F7DA9BAF2}" type="pres">
      <dgm:prSet presAssocID="{20278532-C269-4CFA-89C8-1DA416A7D1DC}" presName="FiveNodes_5" presStyleLbl="node1" presStyleIdx="4" presStyleCnt="5" custScaleY="63089" custLinFactNeighborX="-2208" custLinFactNeighborY="-15221">
        <dgm:presLayoutVars>
          <dgm:bulletEnabled val="1"/>
        </dgm:presLayoutVars>
      </dgm:prSet>
      <dgm:spPr/>
      <dgm:t>
        <a:bodyPr/>
        <a:lstStyle/>
        <a:p>
          <a:endParaRPr lang="ru-RU"/>
        </a:p>
      </dgm:t>
    </dgm:pt>
    <dgm:pt modelId="{FC70538C-E0DF-4CD3-A47F-98792765E695}" type="pres">
      <dgm:prSet presAssocID="{20278532-C269-4CFA-89C8-1DA416A7D1DC}" presName="FiveConn_1-2" presStyleLbl="fgAccFollowNode1" presStyleIdx="0" presStyleCnt="4">
        <dgm:presLayoutVars>
          <dgm:bulletEnabled val="1"/>
        </dgm:presLayoutVars>
      </dgm:prSet>
      <dgm:spPr/>
      <dgm:t>
        <a:bodyPr/>
        <a:lstStyle/>
        <a:p>
          <a:endParaRPr lang="ru-RU"/>
        </a:p>
      </dgm:t>
    </dgm:pt>
    <dgm:pt modelId="{AC89F302-D4DC-418B-9D5E-41AB0BF7DB40}" type="pres">
      <dgm:prSet presAssocID="{20278532-C269-4CFA-89C8-1DA416A7D1DC}" presName="FiveConn_2-3" presStyleLbl="fgAccFollowNode1" presStyleIdx="1" presStyleCnt="4">
        <dgm:presLayoutVars>
          <dgm:bulletEnabled val="1"/>
        </dgm:presLayoutVars>
      </dgm:prSet>
      <dgm:spPr/>
      <dgm:t>
        <a:bodyPr/>
        <a:lstStyle/>
        <a:p>
          <a:endParaRPr lang="ru-RU"/>
        </a:p>
      </dgm:t>
    </dgm:pt>
    <dgm:pt modelId="{2E406857-5676-46A2-898A-0F98FF3FD6D7}" type="pres">
      <dgm:prSet presAssocID="{20278532-C269-4CFA-89C8-1DA416A7D1DC}" presName="FiveConn_3-4" presStyleLbl="fgAccFollowNode1" presStyleIdx="2" presStyleCnt="4">
        <dgm:presLayoutVars>
          <dgm:bulletEnabled val="1"/>
        </dgm:presLayoutVars>
      </dgm:prSet>
      <dgm:spPr/>
      <dgm:t>
        <a:bodyPr/>
        <a:lstStyle/>
        <a:p>
          <a:endParaRPr lang="ru-RU"/>
        </a:p>
      </dgm:t>
    </dgm:pt>
    <dgm:pt modelId="{1B5A54A3-C952-4AFF-8131-16110CCEC8B3}" type="pres">
      <dgm:prSet presAssocID="{20278532-C269-4CFA-89C8-1DA416A7D1DC}" presName="FiveConn_4-5" presStyleLbl="fgAccFollowNode1" presStyleIdx="3" presStyleCnt="4">
        <dgm:presLayoutVars>
          <dgm:bulletEnabled val="1"/>
        </dgm:presLayoutVars>
      </dgm:prSet>
      <dgm:spPr/>
      <dgm:t>
        <a:bodyPr/>
        <a:lstStyle/>
        <a:p>
          <a:endParaRPr lang="ru-RU"/>
        </a:p>
      </dgm:t>
    </dgm:pt>
    <dgm:pt modelId="{F0A45481-0EC2-41B2-A93D-EF31309957CD}" type="pres">
      <dgm:prSet presAssocID="{20278532-C269-4CFA-89C8-1DA416A7D1DC}" presName="FiveNodes_1_text" presStyleLbl="node1" presStyleIdx="4" presStyleCnt="5">
        <dgm:presLayoutVars>
          <dgm:bulletEnabled val="1"/>
        </dgm:presLayoutVars>
      </dgm:prSet>
      <dgm:spPr/>
      <dgm:t>
        <a:bodyPr/>
        <a:lstStyle/>
        <a:p>
          <a:endParaRPr lang="ru-RU"/>
        </a:p>
      </dgm:t>
    </dgm:pt>
    <dgm:pt modelId="{9DEACEDE-5856-4AB2-8EFA-6BF270EE03FF}" type="pres">
      <dgm:prSet presAssocID="{20278532-C269-4CFA-89C8-1DA416A7D1DC}" presName="FiveNodes_2_text" presStyleLbl="node1" presStyleIdx="4" presStyleCnt="5">
        <dgm:presLayoutVars>
          <dgm:bulletEnabled val="1"/>
        </dgm:presLayoutVars>
      </dgm:prSet>
      <dgm:spPr/>
      <dgm:t>
        <a:bodyPr/>
        <a:lstStyle/>
        <a:p>
          <a:endParaRPr lang="ru-RU"/>
        </a:p>
      </dgm:t>
    </dgm:pt>
    <dgm:pt modelId="{324DDE45-6A2E-448F-9137-94ADC0650127}" type="pres">
      <dgm:prSet presAssocID="{20278532-C269-4CFA-89C8-1DA416A7D1DC}" presName="FiveNodes_3_text" presStyleLbl="node1" presStyleIdx="4" presStyleCnt="5">
        <dgm:presLayoutVars>
          <dgm:bulletEnabled val="1"/>
        </dgm:presLayoutVars>
      </dgm:prSet>
      <dgm:spPr/>
      <dgm:t>
        <a:bodyPr/>
        <a:lstStyle/>
        <a:p>
          <a:endParaRPr lang="ru-RU"/>
        </a:p>
      </dgm:t>
    </dgm:pt>
    <dgm:pt modelId="{64118AB8-741D-4C47-93AB-EA039ACD11A9}" type="pres">
      <dgm:prSet presAssocID="{20278532-C269-4CFA-89C8-1DA416A7D1DC}" presName="FiveNodes_4_text" presStyleLbl="node1" presStyleIdx="4" presStyleCnt="5">
        <dgm:presLayoutVars>
          <dgm:bulletEnabled val="1"/>
        </dgm:presLayoutVars>
      </dgm:prSet>
      <dgm:spPr/>
      <dgm:t>
        <a:bodyPr/>
        <a:lstStyle/>
        <a:p>
          <a:endParaRPr lang="ru-RU"/>
        </a:p>
      </dgm:t>
    </dgm:pt>
    <dgm:pt modelId="{535A0ADC-69C7-443E-A139-DAB2B229DEE3}" type="pres">
      <dgm:prSet presAssocID="{20278532-C269-4CFA-89C8-1DA416A7D1DC}" presName="FiveNodes_5_text" presStyleLbl="node1" presStyleIdx="4" presStyleCnt="5">
        <dgm:presLayoutVars>
          <dgm:bulletEnabled val="1"/>
        </dgm:presLayoutVars>
      </dgm:prSet>
      <dgm:spPr/>
      <dgm:t>
        <a:bodyPr/>
        <a:lstStyle/>
        <a:p>
          <a:endParaRPr lang="ru-RU"/>
        </a:p>
      </dgm:t>
    </dgm:pt>
  </dgm:ptLst>
  <dgm:cxnLst>
    <dgm:cxn modelId="{6E7EA008-15C5-4C92-A3AA-F0282956E368}" type="presOf" srcId="{EF72F5B5-474D-4672-9F3F-3E5584961783}" destId="{1B1B76CD-F47E-4C1B-8FAD-58554B45E827}" srcOrd="0" destOrd="0" presId="urn:microsoft.com/office/officeart/2005/8/layout/vProcess5"/>
    <dgm:cxn modelId="{E8F4849C-3AC7-4D53-9163-3DF5FC0341B2}" type="presOf" srcId="{11B5C596-8BCA-4441-B626-0C75B04495AD}" destId="{324DDE45-6A2E-448F-9137-94ADC0650127}" srcOrd="1" destOrd="0" presId="urn:microsoft.com/office/officeart/2005/8/layout/vProcess5"/>
    <dgm:cxn modelId="{9822FACE-E915-4037-9FA2-4E7F83FB1470}" type="presOf" srcId="{FA43ED02-857E-4AF6-9704-7154884DAD92}" destId="{AC89F302-D4DC-418B-9D5E-41AB0BF7DB40}" srcOrd="0" destOrd="0" presId="urn:microsoft.com/office/officeart/2005/8/layout/vProcess5"/>
    <dgm:cxn modelId="{33EB2C76-D590-4F18-914F-8A742CACE806}" type="presOf" srcId="{E314EB84-3C0F-478B-9D80-0950D18548C7}" destId="{869D093F-64E3-45FC-BD72-6D5F7DA9BAF2}" srcOrd="0" destOrd="0" presId="urn:microsoft.com/office/officeart/2005/8/layout/vProcess5"/>
    <dgm:cxn modelId="{91B065E7-8343-4D5A-BC88-94566EC3BAC0}" srcId="{20278532-C269-4CFA-89C8-1DA416A7D1DC}" destId="{76669C51-BC2E-42FC-9CDB-3944807B951D}" srcOrd="5" destOrd="0" parTransId="{B578D926-C069-472A-B8C0-10C809C5BE9E}" sibTransId="{7F2A9FFF-A8BB-4BA1-9658-A39BC57A0963}"/>
    <dgm:cxn modelId="{F3B37CBE-1712-4EDF-9874-57DCDF8A0B67}" type="presOf" srcId="{05182303-88FA-4AB1-9DEE-A74219F9EB4B}" destId="{70B2AEFF-47C5-46F3-A399-8C251DCAB076}" srcOrd="0" destOrd="0" presId="urn:microsoft.com/office/officeart/2005/8/layout/vProcess5"/>
    <dgm:cxn modelId="{5DDD5E61-69DE-4F58-B025-6515EE177F99}" srcId="{20278532-C269-4CFA-89C8-1DA416A7D1DC}" destId="{EF72F5B5-474D-4672-9F3F-3E5584961783}" srcOrd="3" destOrd="0" parTransId="{D6847276-DA11-4D80-87D2-D5090222CA53}" sibTransId="{1E2E6A1C-6F58-4EB0-A380-3375E291202D}"/>
    <dgm:cxn modelId="{948BA698-ACB7-47A9-AAB0-063423487A45}" type="presOf" srcId="{A03D0B69-E73E-46C0-A818-B797AB9ACC89}" destId="{1F632689-4615-48D7-A70E-6EF240A407E3}" srcOrd="0" destOrd="0" presId="urn:microsoft.com/office/officeart/2005/8/layout/vProcess5"/>
    <dgm:cxn modelId="{D8BBD09F-171D-4138-96B1-66387CB510A4}" srcId="{20278532-C269-4CFA-89C8-1DA416A7D1DC}" destId="{A03D0B69-E73E-46C0-A818-B797AB9ACC89}" srcOrd="0" destOrd="0" parTransId="{5302E12B-7D3E-4E87-962E-0271034A2D18}" sibTransId="{36798B42-ACFE-41AF-A41B-FF71DFE97D42}"/>
    <dgm:cxn modelId="{F1C2254D-8A13-452E-8F7A-E07CBF503CF5}" type="presOf" srcId="{11B5C596-8BCA-4441-B626-0C75B04495AD}" destId="{64E8C819-B6D6-40AB-9053-309116358F45}" srcOrd="0" destOrd="0" presId="urn:microsoft.com/office/officeart/2005/8/layout/vProcess5"/>
    <dgm:cxn modelId="{904D6A7F-900D-4851-846F-55117EDF6299}" type="presOf" srcId="{36798B42-ACFE-41AF-A41B-FF71DFE97D42}" destId="{FC70538C-E0DF-4CD3-A47F-98792765E695}" srcOrd="0" destOrd="0" presId="urn:microsoft.com/office/officeart/2005/8/layout/vProcess5"/>
    <dgm:cxn modelId="{B246B390-991A-447C-84D7-E7E338C68A4D}" srcId="{20278532-C269-4CFA-89C8-1DA416A7D1DC}" destId="{11B5C596-8BCA-4441-B626-0C75B04495AD}" srcOrd="2" destOrd="0" parTransId="{E9813DFF-5475-4442-9E7C-94E10E51C7E3}" sibTransId="{16D401CB-6E18-4DD5-B9AE-D622295CE7DF}"/>
    <dgm:cxn modelId="{9C70381D-D800-4472-975C-731102523FA7}" type="presOf" srcId="{20278532-C269-4CFA-89C8-1DA416A7D1DC}" destId="{963AFC0D-2200-495C-9D83-2D6D51BD4739}" srcOrd="0" destOrd="0" presId="urn:microsoft.com/office/officeart/2005/8/layout/vProcess5"/>
    <dgm:cxn modelId="{6A2DC78E-3F37-47AE-87AA-D239C9455D02}" type="presOf" srcId="{A03D0B69-E73E-46C0-A818-B797AB9ACC89}" destId="{F0A45481-0EC2-41B2-A93D-EF31309957CD}" srcOrd="1" destOrd="0" presId="urn:microsoft.com/office/officeart/2005/8/layout/vProcess5"/>
    <dgm:cxn modelId="{B222C61F-2EB3-47F2-8180-DC2ED072AF46}" type="presOf" srcId="{16D401CB-6E18-4DD5-B9AE-D622295CE7DF}" destId="{2E406857-5676-46A2-898A-0F98FF3FD6D7}" srcOrd="0" destOrd="0" presId="urn:microsoft.com/office/officeart/2005/8/layout/vProcess5"/>
    <dgm:cxn modelId="{69E8943D-B7E2-4A7B-B77B-07048C8A602E}" type="presOf" srcId="{E314EB84-3C0F-478B-9D80-0950D18548C7}" destId="{535A0ADC-69C7-443E-A139-DAB2B229DEE3}" srcOrd="1" destOrd="0" presId="urn:microsoft.com/office/officeart/2005/8/layout/vProcess5"/>
    <dgm:cxn modelId="{83327098-D2CB-4850-8834-B0ADE2F94AE1}" srcId="{20278532-C269-4CFA-89C8-1DA416A7D1DC}" destId="{05182303-88FA-4AB1-9DEE-A74219F9EB4B}" srcOrd="1" destOrd="0" parTransId="{6C662419-0CFD-4F25-BD54-F79E5EEE5075}" sibTransId="{FA43ED02-857E-4AF6-9704-7154884DAD92}"/>
    <dgm:cxn modelId="{94497DBA-1C75-4A76-9E9D-7D2100262473}" type="presOf" srcId="{EF72F5B5-474D-4672-9F3F-3E5584961783}" destId="{64118AB8-741D-4C47-93AB-EA039ACD11A9}" srcOrd="1" destOrd="0" presId="urn:microsoft.com/office/officeart/2005/8/layout/vProcess5"/>
    <dgm:cxn modelId="{D8793D18-BE6F-4751-A873-F12B1B45C576}" type="presOf" srcId="{05182303-88FA-4AB1-9DEE-A74219F9EB4B}" destId="{9DEACEDE-5856-4AB2-8EFA-6BF270EE03FF}" srcOrd="1" destOrd="0" presId="urn:microsoft.com/office/officeart/2005/8/layout/vProcess5"/>
    <dgm:cxn modelId="{B413806B-A957-4F1E-8721-FAC4BC9169C5}" type="presOf" srcId="{1E2E6A1C-6F58-4EB0-A380-3375E291202D}" destId="{1B5A54A3-C952-4AFF-8131-16110CCEC8B3}" srcOrd="0" destOrd="0" presId="urn:microsoft.com/office/officeart/2005/8/layout/vProcess5"/>
    <dgm:cxn modelId="{B88CF290-072E-42F3-BD01-5EE3007B5266}" srcId="{20278532-C269-4CFA-89C8-1DA416A7D1DC}" destId="{E314EB84-3C0F-478B-9D80-0950D18548C7}" srcOrd="4" destOrd="0" parTransId="{3C6101BA-0281-43DD-AC3A-67901799D1D4}" sibTransId="{FD36CF6E-7BA6-4A00-B259-88B2C48E01A0}"/>
    <dgm:cxn modelId="{17EAA126-D3BB-4A7D-84A0-D50AF82BBAD3}" srcId="{20278532-C269-4CFA-89C8-1DA416A7D1DC}" destId="{741C9DD3-A04A-4E4C-B318-60A188A72203}" srcOrd="6" destOrd="0" parTransId="{4D726A2A-D9B1-412C-8C9F-DB0063E40B86}" sibTransId="{EE7AA214-6568-4F1D-8B3F-7C3BF0280C9C}"/>
    <dgm:cxn modelId="{E0418C23-5481-4152-8378-CC2BD7784FB2}" type="presParOf" srcId="{963AFC0D-2200-495C-9D83-2D6D51BD4739}" destId="{CD47F001-5B60-4CE4-85C2-3E8E114E8C5E}" srcOrd="0" destOrd="0" presId="urn:microsoft.com/office/officeart/2005/8/layout/vProcess5"/>
    <dgm:cxn modelId="{C51A99F6-5267-4C96-AA23-17598B97B4BC}" type="presParOf" srcId="{963AFC0D-2200-495C-9D83-2D6D51BD4739}" destId="{1F632689-4615-48D7-A70E-6EF240A407E3}" srcOrd="1" destOrd="0" presId="urn:microsoft.com/office/officeart/2005/8/layout/vProcess5"/>
    <dgm:cxn modelId="{47A7A276-3EE3-4952-AA0F-195BCBAD8F04}" type="presParOf" srcId="{963AFC0D-2200-495C-9D83-2D6D51BD4739}" destId="{70B2AEFF-47C5-46F3-A399-8C251DCAB076}" srcOrd="2" destOrd="0" presId="urn:microsoft.com/office/officeart/2005/8/layout/vProcess5"/>
    <dgm:cxn modelId="{9196A9A3-0C41-43FD-96AB-C42A710D40D1}" type="presParOf" srcId="{963AFC0D-2200-495C-9D83-2D6D51BD4739}" destId="{64E8C819-B6D6-40AB-9053-309116358F45}" srcOrd="3" destOrd="0" presId="urn:microsoft.com/office/officeart/2005/8/layout/vProcess5"/>
    <dgm:cxn modelId="{A3DC21A6-1C33-4DC4-AFF5-A54F164833C6}" type="presParOf" srcId="{963AFC0D-2200-495C-9D83-2D6D51BD4739}" destId="{1B1B76CD-F47E-4C1B-8FAD-58554B45E827}" srcOrd="4" destOrd="0" presId="urn:microsoft.com/office/officeart/2005/8/layout/vProcess5"/>
    <dgm:cxn modelId="{87C3A65E-B84D-4D41-9945-482BA83BC1A7}" type="presParOf" srcId="{963AFC0D-2200-495C-9D83-2D6D51BD4739}" destId="{869D093F-64E3-45FC-BD72-6D5F7DA9BAF2}" srcOrd="5" destOrd="0" presId="urn:microsoft.com/office/officeart/2005/8/layout/vProcess5"/>
    <dgm:cxn modelId="{B3D61433-BE49-4174-BC8A-B164AA299F2B}" type="presParOf" srcId="{963AFC0D-2200-495C-9D83-2D6D51BD4739}" destId="{FC70538C-E0DF-4CD3-A47F-98792765E695}" srcOrd="6" destOrd="0" presId="urn:microsoft.com/office/officeart/2005/8/layout/vProcess5"/>
    <dgm:cxn modelId="{82CFA52B-5D1E-4F1B-9C7D-A08989322F47}" type="presParOf" srcId="{963AFC0D-2200-495C-9D83-2D6D51BD4739}" destId="{AC89F302-D4DC-418B-9D5E-41AB0BF7DB40}" srcOrd="7" destOrd="0" presId="urn:microsoft.com/office/officeart/2005/8/layout/vProcess5"/>
    <dgm:cxn modelId="{1E5494DD-9516-40F4-95D3-27635CB67989}" type="presParOf" srcId="{963AFC0D-2200-495C-9D83-2D6D51BD4739}" destId="{2E406857-5676-46A2-898A-0F98FF3FD6D7}" srcOrd="8" destOrd="0" presId="urn:microsoft.com/office/officeart/2005/8/layout/vProcess5"/>
    <dgm:cxn modelId="{A9EF2D90-624B-446E-898D-D6DBB0C5080B}" type="presParOf" srcId="{963AFC0D-2200-495C-9D83-2D6D51BD4739}" destId="{1B5A54A3-C952-4AFF-8131-16110CCEC8B3}" srcOrd="9" destOrd="0" presId="urn:microsoft.com/office/officeart/2005/8/layout/vProcess5"/>
    <dgm:cxn modelId="{FD0C91FB-F0C9-4B77-8EEA-BCD3D63C019E}" type="presParOf" srcId="{963AFC0D-2200-495C-9D83-2D6D51BD4739}" destId="{F0A45481-0EC2-41B2-A93D-EF31309957CD}" srcOrd="10" destOrd="0" presId="urn:microsoft.com/office/officeart/2005/8/layout/vProcess5"/>
    <dgm:cxn modelId="{8F3B730E-769A-44EB-B55F-C5A046EE2FF8}" type="presParOf" srcId="{963AFC0D-2200-495C-9D83-2D6D51BD4739}" destId="{9DEACEDE-5856-4AB2-8EFA-6BF270EE03FF}" srcOrd="11" destOrd="0" presId="urn:microsoft.com/office/officeart/2005/8/layout/vProcess5"/>
    <dgm:cxn modelId="{DA94BBD4-A229-4C57-9D01-0EE972C7161C}" type="presParOf" srcId="{963AFC0D-2200-495C-9D83-2D6D51BD4739}" destId="{324DDE45-6A2E-448F-9137-94ADC0650127}" srcOrd="12" destOrd="0" presId="urn:microsoft.com/office/officeart/2005/8/layout/vProcess5"/>
    <dgm:cxn modelId="{4AFD6256-7FEF-4B14-8674-CEC41EF7A02D}" type="presParOf" srcId="{963AFC0D-2200-495C-9D83-2D6D51BD4739}" destId="{64118AB8-741D-4C47-93AB-EA039ACD11A9}" srcOrd="13" destOrd="0" presId="urn:microsoft.com/office/officeart/2005/8/layout/vProcess5"/>
    <dgm:cxn modelId="{3B09EB35-B1AD-4821-BD58-2B58A6F96ADA}" type="presParOf" srcId="{963AFC0D-2200-495C-9D83-2D6D51BD4739}" destId="{535A0ADC-69C7-443E-A139-DAB2B229DEE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709F9-70D0-4FCD-9068-E1FEA4BF3665}">
      <dsp:nvSpPr>
        <dsp:cNvPr id="0" name=""/>
        <dsp:cNvSpPr/>
      </dsp:nvSpPr>
      <dsp:spPr>
        <a:xfrm rot="5400000">
          <a:off x="-229394" y="232660"/>
          <a:ext cx="1529294" cy="1070506"/>
        </a:xfrm>
        <a:prstGeom prst="chevron">
          <a:avLst/>
        </a:prstGeom>
        <a:solidFill>
          <a:srgbClr val="FF000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I</a:t>
          </a:r>
          <a:endParaRPr lang="ru-RU" sz="3200" b="1" kern="1200" dirty="0"/>
        </a:p>
      </dsp:txBody>
      <dsp:txXfrm rot="-5400000">
        <a:off x="0" y="538519"/>
        <a:ext cx="1070506" cy="458788"/>
      </dsp:txXfrm>
    </dsp:sp>
    <dsp:sp modelId="{1A258387-B928-4B61-904F-E5FFC6F08021}">
      <dsp:nvSpPr>
        <dsp:cNvPr id="0" name=""/>
        <dsp:cNvSpPr/>
      </dsp:nvSpPr>
      <dsp:spPr>
        <a:xfrm rot="5400000">
          <a:off x="4359970" y="-3286197"/>
          <a:ext cx="994564" cy="757349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2400" b="1" kern="1200" dirty="0" smtClean="0">
              <a:solidFill>
                <a:srgbClr val="0067B4"/>
              </a:solidFill>
              <a:latin typeface="+mn-lt"/>
              <a:cs typeface="+mn-cs"/>
            </a:rPr>
            <a:t>по сути, в этих задачах обрабатываются данные собираемые в массив. </a:t>
          </a:r>
        </a:p>
        <a:p>
          <a:pPr marL="285750" lvl="1" indent="0" algn="l" defTabSz="2889250">
            <a:lnSpc>
              <a:spcPct val="90000"/>
            </a:lnSpc>
            <a:spcBef>
              <a:spcPct val="0"/>
            </a:spcBef>
            <a:buChar char="••"/>
          </a:pPr>
          <a:endParaRPr lang="ru-RU" kern="1200" dirty="0"/>
        </a:p>
      </dsp:txBody>
      <dsp:txXfrm rot="-5400000">
        <a:off x="1070507" y="51817"/>
        <a:ext cx="7524940" cy="897462"/>
      </dsp:txXfrm>
    </dsp:sp>
    <dsp:sp modelId="{033E5F57-71AC-4C2A-9C13-0F85E5DB2C9F}">
      <dsp:nvSpPr>
        <dsp:cNvPr id="0" name=""/>
        <dsp:cNvSpPr/>
      </dsp:nvSpPr>
      <dsp:spPr>
        <a:xfrm rot="5400000">
          <a:off x="-229394" y="1696818"/>
          <a:ext cx="1529294" cy="1070506"/>
        </a:xfrm>
        <a:prstGeom prst="chevron">
          <a:avLst/>
        </a:prstGeom>
        <a:solidFill>
          <a:srgbClr val="FF000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b="1" kern="1200" dirty="0" smtClean="0"/>
            <a:t>II</a:t>
          </a:r>
          <a:endParaRPr lang="ru-RU" sz="3100" b="1" kern="1200" dirty="0"/>
        </a:p>
      </dsp:txBody>
      <dsp:txXfrm rot="-5400000">
        <a:off x="0" y="2002677"/>
        <a:ext cx="1070506" cy="458788"/>
      </dsp:txXfrm>
    </dsp:sp>
    <dsp:sp modelId="{19C7BB9A-D2DD-4E5D-BBBC-0A2B671160A2}">
      <dsp:nvSpPr>
        <dsp:cNvPr id="0" name=""/>
        <dsp:cNvSpPr/>
      </dsp:nvSpPr>
      <dsp:spPr>
        <a:xfrm rot="5400000">
          <a:off x="4254211" y="-1822301"/>
          <a:ext cx="1206080" cy="757349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altLang="ru-RU" sz="2400" b="1" kern="1200" dirty="0" smtClean="0">
              <a:solidFill>
                <a:srgbClr val="0067B4"/>
              </a:solidFill>
            </a:rPr>
            <a:t>навыки обработки массивов, применяемые  для решения 25 задачи, применимы и для 27А</a:t>
          </a:r>
          <a:endParaRPr lang="ru-RU" sz="2400" kern="1200" dirty="0">
            <a:solidFill>
              <a:srgbClr val="0067B4"/>
            </a:solidFill>
          </a:endParaRPr>
        </a:p>
      </dsp:txBody>
      <dsp:txXfrm rot="-5400000">
        <a:off x="1070506" y="1420280"/>
        <a:ext cx="7514615" cy="1088328"/>
      </dsp:txXfrm>
    </dsp:sp>
    <dsp:sp modelId="{F418B03E-A974-4517-A98D-02CDA04311FD}">
      <dsp:nvSpPr>
        <dsp:cNvPr id="0" name=""/>
        <dsp:cNvSpPr/>
      </dsp:nvSpPr>
      <dsp:spPr>
        <a:xfrm rot="5400000">
          <a:off x="-229394" y="3483179"/>
          <a:ext cx="1529294" cy="1070506"/>
        </a:xfrm>
        <a:prstGeom prst="chevron">
          <a:avLst/>
        </a:prstGeom>
        <a:solidFill>
          <a:srgbClr val="FF000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b="1" kern="1200" dirty="0" smtClean="0"/>
            <a:t>III</a:t>
          </a:r>
          <a:endParaRPr lang="ru-RU" sz="3100" b="1" kern="1200" dirty="0"/>
        </a:p>
      </dsp:txBody>
      <dsp:txXfrm rot="-5400000">
        <a:off x="0" y="3789038"/>
        <a:ext cx="1070506" cy="458788"/>
      </dsp:txXfrm>
    </dsp:sp>
    <dsp:sp modelId="{1C9FEAD1-E62A-4DF5-BC78-74D7C4231C92}">
      <dsp:nvSpPr>
        <dsp:cNvPr id="0" name=""/>
        <dsp:cNvSpPr/>
      </dsp:nvSpPr>
      <dsp:spPr>
        <a:xfrm rot="5400000">
          <a:off x="3932008" y="-35939"/>
          <a:ext cx="1850487" cy="757349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altLang="ru-RU" sz="2400" b="1" kern="1200" dirty="0" smtClean="0">
              <a:solidFill>
                <a:srgbClr val="0067B4"/>
              </a:solidFill>
            </a:rPr>
            <a:t>в этих заданиях </a:t>
          </a:r>
          <a:r>
            <a:rPr lang="ru-RU" altLang="ru-RU" sz="2400" b="1" u="sng" kern="1200" dirty="0" smtClean="0">
              <a:solidFill>
                <a:srgbClr val="0067B4"/>
              </a:solidFill>
            </a:rPr>
            <a:t>не стоит цель оптимальности  написанной программы</a:t>
          </a:r>
          <a:r>
            <a:rPr lang="ru-RU" altLang="ru-RU" sz="2400" b="1" kern="1200" dirty="0" smtClean="0">
              <a:solidFill>
                <a:srgbClr val="0067B4"/>
              </a:solidFill>
            </a:rPr>
            <a:t>, нужно просто хорошо знать средства и возможности выбранного языка программирования по обработке массивов.</a:t>
          </a:r>
          <a:endParaRPr lang="ru-RU" kern="1200" dirty="0"/>
        </a:p>
      </dsp:txBody>
      <dsp:txXfrm rot="-5400000">
        <a:off x="1070507" y="2915896"/>
        <a:ext cx="7483158" cy="1669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2C3FE-3EA7-4482-A81B-97DDC5EDFEA9}">
      <dsp:nvSpPr>
        <dsp:cNvPr id="0" name=""/>
        <dsp:cNvSpPr/>
      </dsp:nvSpPr>
      <dsp:spPr>
        <a:xfrm>
          <a:off x="0" y="286852"/>
          <a:ext cx="8143932" cy="478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C5D761-FFA3-49BE-B0F9-419EE75598ED}">
      <dsp:nvSpPr>
        <dsp:cNvPr id="0" name=""/>
        <dsp:cNvSpPr/>
      </dsp:nvSpPr>
      <dsp:spPr>
        <a:xfrm>
          <a:off x="407196" y="6412"/>
          <a:ext cx="5700752" cy="560880"/>
        </a:xfrm>
        <a:prstGeom prst="round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475" tIns="0" rIns="215475" bIns="0" numCol="1" spcCol="1270" anchor="ctr" anchorCtr="0">
          <a:noAutofit/>
        </a:bodyPr>
        <a:lstStyle/>
        <a:p>
          <a:pPr lvl="0" algn="l" defTabSz="844550">
            <a:lnSpc>
              <a:spcPct val="90000"/>
            </a:lnSpc>
            <a:spcBef>
              <a:spcPct val="0"/>
            </a:spcBef>
            <a:spcAft>
              <a:spcPct val="35000"/>
            </a:spcAft>
          </a:pPr>
          <a:r>
            <a:rPr lang="ru-RU" sz="1900" b="1" kern="1200" dirty="0" smtClean="0"/>
            <a:t>элементы массива по одному</a:t>
          </a:r>
          <a:endParaRPr lang="ru-RU" sz="1900" b="1" kern="1200" dirty="0"/>
        </a:p>
      </dsp:txBody>
      <dsp:txXfrm>
        <a:off x="434576" y="33792"/>
        <a:ext cx="5645992" cy="506120"/>
      </dsp:txXfrm>
    </dsp:sp>
    <dsp:sp modelId="{8D698207-F24E-4C27-9E7F-69D01BE2015E}">
      <dsp:nvSpPr>
        <dsp:cNvPr id="0" name=""/>
        <dsp:cNvSpPr/>
      </dsp:nvSpPr>
      <dsp:spPr>
        <a:xfrm>
          <a:off x="0" y="1148693"/>
          <a:ext cx="8143932" cy="478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18CA54-4FF9-4E93-AF03-FB09DF3A1017}">
      <dsp:nvSpPr>
        <dsp:cNvPr id="0" name=""/>
        <dsp:cNvSpPr/>
      </dsp:nvSpPr>
      <dsp:spPr>
        <a:xfrm>
          <a:off x="407196" y="868252"/>
          <a:ext cx="5700752" cy="560880"/>
        </a:xfrm>
        <a:prstGeom prst="round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475" tIns="0" rIns="215475" bIns="0" numCol="1" spcCol="1270" anchor="ctr" anchorCtr="0">
          <a:noAutofit/>
        </a:bodyPr>
        <a:lstStyle/>
        <a:p>
          <a:pPr lvl="0" algn="l" defTabSz="844550">
            <a:lnSpc>
              <a:spcPct val="90000"/>
            </a:lnSpc>
            <a:spcBef>
              <a:spcPct val="0"/>
            </a:spcBef>
            <a:spcAft>
              <a:spcPct val="35000"/>
            </a:spcAft>
          </a:pPr>
          <a:r>
            <a:rPr lang="ru-RU" sz="1900" b="1" kern="1200" dirty="0" smtClean="0"/>
            <a:t>пары элементов массива</a:t>
          </a:r>
          <a:endParaRPr lang="ru-RU" sz="1900" b="1" kern="1200" dirty="0"/>
        </a:p>
      </dsp:txBody>
      <dsp:txXfrm>
        <a:off x="434576" y="895632"/>
        <a:ext cx="5645992" cy="506120"/>
      </dsp:txXfrm>
    </dsp:sp>
    <dsp:sp modelId="{E483005F-10E4-41C8-85DA-14B3830E2E58}">
      <dsp:nvSpPr>
        <dsp:cNvPr id="0" name=""/>
        <dsp:cNvSpPr/>
      </dsp:nvSpPr>
      <dsp:spPr>
        <a:xfrm>
          <a:off x="0" y="2010533"/>
          <a:ext cx="8143932" cy="478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1E1B68-6D24-4AD3-AB3A-B0DFB0F6D5F0}">
      <dsp:nvSpPr>
        <dsp:cNvPr id="0" name=""/>
        <dsp:cNvSpPr/>
      </dsp:nvSpPr>
      <dsp:spPr>
        <a:xfrm>
          <a:off x="407196" y="1730093"/>
          <a:ext cx="5700752" cy="560880"/>
        </a:xfrm>
        <a:prstGeom prst="round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475" tIns="0" rIns="215475" bIns="0" numCol="1" spcCol="1270" anchor="ctr" anchorCtr="0">
          <a:noAutofit/>
        </a:bodyPr>
        <a:lstStyle/>
        <a:p>
          <a:pPr lvl="0" algn="l" defTabSz="844550">
            <a:lnSpc>
              <a:spcPct val="90000"/>
            </a:lnSpc>
            <a:spcBef>
              <a:spcPct val="0"/>
            </a:spcBef>
            <a:spcAft>
              <a:spcPct val="35000"/>
            </a:spcAft>
          </a:pPr>
          <a:r>
            <a:rPr lang="ru-RU" sz="1900" b="1" kern="1200" dirty="0" smtClean="0"/>
            <a:t>тройки элементов массива</a:t>
          </a:r>
          <a:endParaRPr lang="ru-RU" sz="1900" b="1" kern="1200" dirty="0"/>
        </a:p>
      </dsp:txBody>
      <dsp:txXfrm>
        <a:off x="434576" y="1757473"/>
        <a:ext cx="5645992" cy="506120"/>
      </dsp:txXfrm>
    </dsp:sp>
    <dsp:sp modelId="{05B01B6F-B840-410C-AAAE-58AF8AB2C87A}">
      <dsp:nvSpPr>
        <dsp:cNvPr id="0" name=""/>
        <dsp:cNvSpPr/>
      </dsp:nvSpPr>
      <dsp:spPr>
        <a:xfrm>
          <a:off x="0" y="2872373"/>
          <a:ext cx="8143932" cy="478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769208-544F-438C-BEBB-57046518F7CC}">
      <dsp:nvSpPr>
        <dsp:cNvPr id="0" name=""/>
        <dsp:cNvSpPr/>
      </dsp:nvSpPr>
      <dsp:spPr>
        <a:xfrm>
          <a:off x="407196" y="2591933"/>
          <a:ext cx="5700752" cy="560880"/>
        </a:xfrm>
        <a:prstGeom prst="round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475" tIns="0" rIns="215475" bIns="0" numCol="1" spcCol="1270" anchor="ctr" anchorCtr="0">
          <a:noAutofit/>
        </a:bodyPr>
        <a:lstStyle/>
        <a:p>
          <a:pPr lvl="0" algn="l" defTabSz="844550">
            <a:lnSpc>
              <a:spcPct val="90000"/>
            </a:lnSpc>
            <a:spcBef>
              <a:spcPct val="0"/>
            </a:spcBef>
            <a:spcAft>
              <a:spcPct val="35000"/>
            </a:spcAft>
          </a:pPr>
          <a:r>
            <a:rPr lang="ru-RU" sz="1900" b="1" kern="1200" dirty="0" smtClean="0"/>
            <a:t>последовательности элементов</a:t>
          </a:r>
          <a:endParaRPr lang="ru-RU" sz="1900" b="1" kern="1200" dirty="0"/>
        </a:p>
      </dsp:txBody>
      <dsp:txXfrm>
        <a:off x="434576" y="2619313"/>
        <a:ext cx="5645992"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32689-4615-48D7-A70E-6EF240A407E3}">
      <dsp:nvSpPr>
        <dsp:cNvPr id="0" name=""/>
        <dsp:cNvSpPr/>
      </dsp:nvSpPr>
      <dsp:spPr>
        <a:xfrm>
          <a:off x="-26798" y="-122516"/>
          <a:ext cx="6983077" cy="1428759"/>
        </a:xfrm>
        <a:prstGeom prst="roundRect">
          <a:avLst>
            <a:gd name="adj" fmla="val 10000"/>
          </a:avLst>
        </a:prstGeom>
        <a:solidFill>
          <a:schemeClr val="tx2">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ru-RU" altLang="ru-RU" sz="2400" b="1" kern="1200" dirty="0" smtClean="0">
            <a:solidFill>
              <a:srgbClr val="0070C0"/>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ru-RU" altLang="ru-RU" sz="2400" b="1" kern="1200" dirty="0" smtClean="0">
              <a:solidFill>
                <a:srgbClr val="0070C0"/>
              </a:solidFill>
            </a:rPr>
            <a:t>Описание используемых переменных, их типов, размера и типов элементов  массива</a:t>
          </a:r>
        </a:p>
        <a:p>
          <a:pPr lvl="0" algn="l" defTabSz="666750">
            <a:lnSpc>
              <a:spcPct val="90000"/>
            </a:lnSpc>
            <a:spcBef>
              <a:spcPct val="0"/>
            </a:spcBef>
            <a:spcAft>
              <a:spcPct val="35000"/>
            </a:spcAft>
          </a:pPr>
          <a:endParaRPr lang="ru-RU" sz="1300" kern="1200" dirty="0"/>
        </a:p>
      </dsp:txBody>
      <dsp:txXfrm>
        <a:off x="15049" y="-80669"/>
        <a:ext cx="5814971" cy="1345065"/>
      </dsp:txXfrm>
    </dsp:sp>
    <dsp:sp modelId="{70B2AEFF-47C5-46F3-A399-8C251DCAB076}">
      <dsp:nvSpPr>
        <dsp:cNvPr id="0" name=""/>
        <dsp:cNvSpPr/>
      </dsp:nvSpPr>
      <dsp:spPr>
        <a:xfrm>
          <a:off x="540257" y="1438763"/>
          <a:ext cx="6875882" cy="775812"/>
        </a:xfrm>
        <a:prstGeom prst="roundRect">
          <a:avLst>
            <a:gd name="adj" fmla="val 10000"/>
          </a:avLst>
        </a:prstGeom>
        <a:solidFill>
          <a:schemeClr val="tx2">
            <a:lumMod val="20000"/>
            <a:lumOff val="80000"/>
          </a:schemeClr>
        </a:solidFill>
        <a:ln w="15875"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altLang="ru-RU" sz="2400" b="1" kern="1200" dirty="0" smtClean="0">
              <a:solidFill>
                <a:srgbClr val="0067B4"/>
              </a:solidFill>
            </a:rPr>
            <a:t>Инициализация переменных</a:t>
          </a:r>
        </a:p>
        <a:p>
          <a:pPr lvl="0" algn="l" defTabSz="577850">
            <a:lnSpc>
              <a:spcPct val="90000"/>
            </a:lnSpc>
            <a:spcBef>
              <a:spcPct val="0"/>
            </a:spcBef>
            <a:spcAft>
              <a:spcPct val="35000"/>
            </a:spcAft>
          </a:pPr>
          <a:endParaRPr lang="ru-RU" altLang="ru-RU" b="1" kern="1200" dirty="0"/>
        </a:p>
      </dsp:txBody>
      <dsp:txXfrm>
        <a:off x="562980" y="1461486"/>
        <a:ext cx="5706826" cy="730366"/>
      </dsp:txXfrm>
    </dsp:sp>
    <dsp:sp modelId="{64E8C819-B6D6-40AB-9053-309116358F45}">
      <dsp:nvSpPr>
        <dsp:cNvPr id="0" name=""/>
        <dsp:cNvSpPr/>
      </dsp:nvSpPr>
      <dsp:spPr>
        <a:xfrm>
          <a:off x="1053716" y="2438894"/>
          <a:ext cx="6875882" cy="775812"/>
        </a:xfrm>
        <a:prstGeom prst="roundRect">
          <a:avLst>
            <a:gd name="adj" fmla="val 10000"/>
          </a:avLst>
        </a:prstGeom>
        <a:solidFill>
          <a:schemeClr val="tx2">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altLang="ru-RU" sz="2400" b="1" kern="1200" dirty="0" smtClean="0">
              <a:solidFill>
                <a:srgbClr val="0070C0"/>
              </a:solidFill>
            </a:rPr>
            <a:t>Организация ввода</a:t>
          </a:r>
        </a:p>
        <a:p>
          <a:pPr lvl="0" algn="l" defTabSz="577850">
            <a:lnSpc>
              <a:spcPct val="90000"/>
            </a:lnSpc>
            <a:spcBef>
              <a:spcPct val="0"/>
            </a:spcBef>
            <a:spcAft>
              <a:spcPct val="35000"/>
            </a:spcAft>
          </a:pPr>
          <a:endParaRPr lang="ru-RU" kern="1200" dirty="0">
            <a:solidFill>
              <a:srgbClr val="0070C0"/>
            </a:solidFill>
          </a:endParaRPr>
        </a:p>
      </dsp:txBody>
      <dsp:txXfrm>
        <a:off x="1076439" y="2461617"/>
        <a:ext cx="5706826" cy="730366"/>
      </dsp:txXfrm>
    </dsp:sp>
    <dsp:sp modelId="{1B1B76CD-F47E-4C1B-8FAD-58554B45E827}">
      <dsp:nvSpPr>
        <dsp:cNvPr id="0" name=""/>
        <dsp:cNvSpPr/>
      </dsp:nvSpPr>
      <dsp:spPr>
        <a:xfrm>
          <a:off x="1567175" y="3429025"/>
          <a:ext cx="6875882" cy="740095"/>
        </a:xfrm>
        <a:prstGeom prst="roundRect">
          <a:avLst>
            <a:gd name="adj" fmla="val 10000"/>
          </a:avLst>
        </a:prstGeom>
        <a:solidFill>
          <a:schemeClr val="tx2">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altLang="ru-RU" sz="2400" b="1" kern="1200" dirty="0" smtClean="0">
              <a:solidFill>
                <a:srgbClr val="0070C0"/>
              </a:solidFill>
            </a:rPr>
            <a:t>Организация обработки</a:t>
          </a:r>
        </a:p>
        <a:p>
          <a:pPr lvl="0" algn="l" defTabSz="577850">
            <a:lnSpc>
              <a:spcPct val="90000"/>
            </a:lnSpc>
            <a:spcBef>
              <a:spcPct val="0"/>
            </a:spcBef>
            <a:spcAft>
              <a:spcPct val="35000"/>
            </a:spcAft>
          </a:pPr>
          <a:endParaRPr lang="ru-RU" kern="1200" dirty="0">
            <a:solidFill>
              <a:srgbClr val="0070C0"/>
            </a:solidFill>
          </a:endParaRPr>
        </a:p>
      </dsp:txBody>
      <dsp:txXfrm>
        <a:off x="1588852" y="3450702"/>
        <a:ext cx="5708918" cy="696741"/>
      </dsp:txXfrm>
    </dsp:sp>
    <dsp:sp modelId="{869D093F-64E3-45FC-BD72-6D5F7DA9BAF2}">
      <dsp:nvSpPr>
        <dsp:cNvPr id="0" name=""/>
        <dsp:cNvSpPr/>
      </dsp:nvSpPr>
      <dsp:spPr>
        <a:xfrm>
          <a:off x="1928814" y="4429156"/>
          <a:ext cx="6875882" cy="592213"/>
        </a:xfrm>
        <a:prstGeom prst="roundRect">
          <a:avLst>
            <a:gd name="adj" fmla="val 10000"/>
          </a:avLst>
        </a:prstGeom>
        <a:solidFill>
          <a:schemeClr val="tx2">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altLang="ru-RU" sz="2400" b="1" kern="1200" dirty="0" smtClean="0">
              <a:solidFill>
                <a:srgbClr val="0070C0"/>
              </a:solidFill>
            </a:rPr>
            <a:t>Организация вывода</a:t>
          </a:r>
        </a:p>
        <a:p>
          <a:pPr lvl="0" algn="l" defTabSz="577850">
            <a:lnSpc>
              <a:spcPct val="90000"/>
            </a:lnSpc>
            <a:spcBef>
              <a:spcPct val="0"/>
            </a:spcBef>
            <a:spcAft>
              <a:spcPct val="35000"/>
            </a:spcAft>
          </a:pPr>
          <a:endParaRPr lang="ru-RU" kern="1200" dirty="0"/>
        </a:p>
      </dsp:txBody>
      <dsp:txXfrm>
        <a:off x="1946159" y="4446501"/>
        <a:ext cx="5717582" cy="557523"/>
      </dsp:txXfrm>
    </dsp:sp>
    <dsp:sp modelId="{FC70538C-E0DF-4CD3-A47F-98792765E695}">
      <dsp:nvSpPr>
        <dsp:cNvPr id="0" name=""/>
        <dsp:cNvSpPr/>
      </dsp:nvSpPr>
      <dsp:spPr>
        <a:xfrm>
          <a:off x="6292529" y="808285"/>
          <a:ext cx="610151" cy="610151"/>
        </a:xfrm>
        <a:prstGeom prst="downArrow">
          <a:avLst>
            <a:gd name="adj1" fmla="val 55000"/>
            <a:gd name="adj2" fmla="val 45000"/>
          </a:avLst>
        </a:prstGeom>
        <a:solidFill>
          <a:srgbClr val="0067B4">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ru-RU" sz="2900" kern="1200">
            <a:solidFill>
              <a:srgbClr val="0070C0"/>
            </a:solidFill>
          </a:endParaRPr>
        </a:p>
      </dsp:txBody>
      <dsp:txXfrm>
        <a:off x="6429813" y="808285"/>
        <a:ext cx="335583" cy="459139"/>
      </dsp:txXfrm>
    </dsp:sp>
    <dsp:sp modelId="{AC89F302-D4DC-418B-9D5E-41AB0BF7DB40}">
      <dsp:nvSpPr>
        <dsp:cNvPr id="0" name=""/>
        <dsp:cNvSpPr/>
      </dsp:nvSpPr>
      <dsp:spPr>
        <a:xfrm>
          <a:off x="6805988" y="1877354"/>
          <a:ext cx="610151" cy="610151"/>
        </a:xfrm>
        <a:prstGeom prst="downArrow">
          <a:avLst>
            <a:gd name="adj1" fmla="val 55000"/>
            <a:gd name="adj2" fmla="val 45000"/>
          </a:avLst>
        </a:prstGeom>
        <a:solidFill>
          <a:srgbClr val="0067B4">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ru-RU" sz="2900" kern="1200"/>
        </a:p>
      </dsp:txBody>
      <dsp:txXfrm>
        <a:off x="6943272" y="1877354"/>
        <a:ext cx="335583" cy="459139"/>
      </dsp:txXfrm>
    </dsp:sp>
    <dsp:sp modelId="{2E406857-5676-46A2-898A-0F98FF3FD6D7}">
      <dsp:nvSpPr>
        <dsp:cNvPr id="0" name=""/>
        <dsp:cNvSpPr/>
      </dsp:nvSpPr>
      <dsp:spPr>
        <a:xfrm>
          <a:off x="7319447" y="2930779"/>
          <a:ext cx="610151" cy="610151"/>
        </a:xfrm>
        <a:prstGeom prst="downArrow">
          <a:avLst>
            <a:gd name="adj1" fmla="val 55000"/>
            <a:gd name="adj2" fmla="val 45000"/>
          </a:avLst>
        </a:prstGeom>
        <a:solidFill>
          <a:srgbClr val="0067B4">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ru-RU" sz="2900" kern="1200"/>
        </a:p>
      </dsp:txBody>
      <dsp:txXfrm>
        <a:off x="7456731" y="2930779"/>
        <a:ext cx="335583" cy="459139"/>
      </dsp:txXfrm>
    </dsp:sp>
    <dsp:sp modelId="{1B5A54A3-C952-4AFF-8131-16110CCEC8B3}">
      <dsp:nvSpPr>
        <dsp:cNvPr id="0" name=""/>
        <dsp:cNvSpPr/>
      </dsp:nvSpPr>
      <dsp:spPr>
        <a:xfrm>
          <a:off x="7832906" y="4010279"/>
          <a:ext cx="610151" cy="610151"/>
        </a:xfrm>
        <a:prstGeom prst="downArrow">
          <a:avLst>
            <a:gd name="adj1" fmla="val 55000"/>
            <a:gd name="adj2" fmla="val 45000"/>
          </a:avLst>
        </a:prstGeom>
        <a:solidFill>
          <a:srgbClr val="0067B4">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ru-RU" sz="2900" kern="1200"/>
        </a:p>
      </dsp:txBody>
      <dsp:txXfrm>
        <a:off x="7970190" y="4010279"/>
        <a:ext cx="335583" cy="4591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0763" tIns="45382" rIns="90763" bIns="45382"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3814763" y="0"/>
            <a:ext cx="2919412" cy="493713"/>
          </a:xfrm>
          <a:prstGeom prst="rect">
            <a:avLst/>
          </a:prstGeom>
        </p:spPr>
        <p:txBody>
          <a:bodyPr vert="horz" lIns="90763" tIns="45382" rIns="90763" bIns="45382" rtlCol="0"/>
          <a:lstStyle>
            <a:lvl1pPr algn="r" fontAlgn="auto">
              <a:spcBef>
                <a:spcPts val="0"/>
              </a:spcBef>
              <a:spcAft>
                <a:spcPts val="0"/>
              </a:spcAft>
              <a:defRPr sz="1200">
                <a:latin typeface="+mn-lt"/>
                <a:cs typeface="+mn-cs"/>
              </a:defRPr>
            </a:lvl1pPr>
          </a:lstStyle>
          <a:p>
            <a:pPr>
              <a:defRPr/>
            </a:pPr>
            <a:fld id="{F9D3B36A-2AB2-4F1E-978E-AC0BA5926CFE}" type="datetimeFigureOut">
              <a:rPr lang="ru-RU"/>
              <a:pPr>
                <a:defRPr/>
              </a:pPr>
              <a:t>27.02.2018</a:t>
            </a:fld>
            <a:endParaRPr lang="ru-RU"/>
          </a:p>
        </p:txBody>
      </p:sp>
      <p:sp>
        <p:nvSpPr>
          <p:cNvPr id="4" name="Нижний колонтитул 3"/>
          <p:cNvSpPr>
            <a:spLocks noGrp="1"/>
          </p:cNvSpPr>
          <p:nvPr>
            <p:ph type="ftr" sz="quarter" idx="2"/>
          </p:nvPr>
        </p:nvSpPr>
        <p:spPr>
          <a:xfrm>
            <a:off x="0" y="9371013"/>
            <a:ext cx="2919413" cy="493712"/>
          </a:xfrm>
          <a:prstGeom prst="rect">
            <a:avLst/>
          </a:prstGeom>
        </p:spPr>
        <p:txBody>
          <a:bodyPr vert="horz" lIns="90763" tIns="45382" rIns="90763" bIns="45382"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14763" y="9371013"/>
            <a:ext cx="2919412" cy="493712"/>
          </a:xfrm>
          <a:prstGeom prst="rect">
            <a:avLst/>
          </a:prstGeom>
        </p:spPr>
        <p:txBody>
          <a:bodyPr vert="horz" lIns="90763" tIns="45382" rIns="90763" bIns="45382" rtlCol="0" anchor="b"/>
          <a:lstStyle>
            <a:lvl1pPr algn="r" fontAlgn="auto">
              <a:spcBef>
                <a:spcPts val="0"/>
              </a:spcBef>
              <a:spcAft>
                <a:spcPts val="0"/>
              </a:spcAft>
              <a:defRPr sz="1200">
                <a:latin typeface="+mn-lt"/>
                <a:cs typeface="+mn-cs"/>
              </a:defRPr>
            </a:lvl1pPr>
          </a:lstStyle>
          <a:p>
            <a:pPr>
              <a:defRPr/>
            </a:pPr>
            <a:fld id="{0920C2A2-3DBA-40F3-BC17-1761BF991505}" type="slidenum">
              <a:rPr lang="ru-RU"/>
              <a:pPr>
                <a:defRPr/>
              </a:pPr>
              <a:t>‹#›</a:t>
            </a:fld>
            <a:endParaRPr lang="ru-RU"/>
          </a:p>
        </p:txBody>
      </p:sp>
    </p:spTree>
    <p:extLst>
      <p:ext uri="{BB962C8B-B14F-4D97-AF65-F5344CB8AC3E}">
        <p14:creationId xmlns:p14="http://schemas.microsoft.com/office/powerpoint/2010/main" val="1631054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0763" tIns="45382" rIns="90763" bIns="45382"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14763" y="0"/>
            <a:ext cx="2919412" cy="493713"/>
          </a:xfrm>
          <a:prstGeom prst="rect">
            <a:avLst/>
          </a:prstGeom>
        </p:spPr>
        <p:txBody>
          <a:bodyPr vert="horz" lIns="90763" tIns="45382" rIns="90763" bIns="45382" rtlCol="0"/>
          <a:lstStyle>
            <a:lvl1pPr algn="r" fontAlgn="auto">
              <a:spcBef>
                <a:spcPts val="0"/>
              </a:spcBef>
              <a:spcAft>
                <a:spcPts val="0"/>
              </a:spcAft>
              <a:defRPr sz="1200">
                <a:latin typeface="+mn-lt"/>
                <a:cs typeface="+mn-cs"/>
              </a:defRPr>
            </a:lvl1pPr>
          </a:lstStyle>
          <a:p>
            <a:pPr>
              <a:defRPr/>
            </a:pPr>
            <a:fld id="{3E1CB588-FFE4-4C05-ADE3-7B613A944B64}" type="datetimeFigureOut">
              <a:rPr lang="ru-RU"/>
              <a:pPr>
                <a:defRPr/>
              </a:pPr>
              <a:t>27.02.2018</a:t>
            </a:fld>
            <a:endParaRPr lang="ru-RU"/>
          </a:p>
        </p:txBody>
      </p:sp>
      <p:sp>
        <p:nvSpPr>
          <p:cNvPr id="4" name="Образ слайда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63" tIns="45382" rIns="90763" bIns="45382" rtlCol="0" anchor="ctr"/>
          <a:lstStyle/>
          <a:p>
            <a:pPr lvl="0"/>
            <a:endParaRPr lang="ru-RU" noProof="0"/>
          </a:p>
        </p:txBody>
      </p:sp>
      <p:sp>
        <p:nvSpPr>
          <p:cNvPr id="5" name="Заметки 4"/>
          <p:cNvSpPr>
            <a:spLocks noGrp="1"/>
          </p:cNvSpPr>
          <p:nvPr>
            <p:ph type="body" sz="quarter" idx="3"/>
          </p:nvPr>
        </p:nvSpPr>
        <p:spPr>
          <a:xfrm>
            <a:off x="673100" y="4686300"/>
            <a:ext cx="5389563" cy="4440238"/>
          </a:xfrm>
          <a:prstGeom prst="rect">
            <a:avLst/>
          </a:prstGeom>
        </p:spPr>
        <p:txBody>
          <a:bodyPr vert="horz" lIns="90763" tIns="45382" rIns="90763" bIns="45382"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371013"/>
            <a:ext cx="2919413" cy="493712"/>
          </a:xfrm>
          <a:prstGeom prst="rect">
            <a:avLst/>
          </a:prstGeom>
        </p:spPr>
        <p:txBody>
          <a:bodyPr vert="horz" lIns="90763" tIns="45382" rIns="90763" bIns="45382"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14763" y="9371013"/>
            <a:ext cx="2919412" cy="493712"/>
          </a:xfrm>
          <a:prstGeom prst="rect">
            <a:avLst/>
          </a:prstGeom>
        </p:spPr>
        <p:txBody>
          <a:bodyPr vert="horz" lIns="90763" tIns="45382" rIns="90763" bIns="45382" rtlCol="0" anchor="b"/>
          <a:lstStyle>
            <a:lvl1pPr algn="r" fontAlgn="auto">
              <a:spcBef>
                <a:spcPts val="0"/>
              </a:spcBef>
              <a:spcAft>
                <a:spcPts val="0"/>
              </a:spcAft>
              <a:defRPr sz="1200">
                <a:latin typeface="+mn-lt"/>
                <a:cs typeface="+mn-cs"/>
              </a:defRPr>
            </a:lvl1pPr>
          </a:lstStyle>
          <a:p>
            <a:pPr>
              <a:defRPr/>
            </a:pPr>
            <a:fld id="{6CA5C369-345B-445C-905E-E0870D32D18F}" type="slidenum">
              <a:rPr lang="ru-RU"/>
              <a:pPr>
                <a:defRPr/>
              </a:pPr>
              <a:t>‹#›</a:t>
            </a:fld>
            <a:endParaRPr lang="ru-RU"/>
          </a:p>
        </p:txBody>
      </p:sp>
    </p:spTree>
    <p:extLst>
      <p:ext uri="{BB962C8B-B14F-4D97-AF65-F5344CB8AC3E}">
        <p14:creationId xmlns:p14="http://schemas.microsoft.com/office/powerpoint/2010/main" val="1683346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Читая</a:t>
            </a:r>
            <a:r>
              <a:rPr lang="ru-RU" baseline="0" dirty="0" smtClean="0"/>
              <a:t> условие задачи, мы должны задать себе вопросы:</a:t>
            </a:r>
          </a:p>
          <a:p>
            <a:pPr marL="228600" indent="-228600">
              <a:buAutoNum type="arabicPeriod"/>
            </a:pPr>
            <a:r>
              <a:rPr lang="ru-RU" baseline="0" dirty="0" smtClean="0"/>
              <a:t>Что нужно найти в этой задачи (цель)? Ответ однозначен? – это позволит верно организовать вывод в программе.</a:t>
            </a:r>
          </a:p>
          <a:p>
            <a:pPr marL="228600" indent="-228600">
              <a:buAutoNum type="arabicPeriod"/>
            </a:pPr>
            <a:r>
              <a:rPr lang="ru-RU" baseline="0" dirty="0" smtClean="0"/>
              <a:t>Характеристика цели? – это позволит верно организовать обработку данных.</a:t>
            </a:r>
          </a:p>
          <a:p>
            <a:pPr marL="0" indent="0">
              <a:buNone/>
            </a:pPr>
            <a:endParaRPr lang="ru-RU" baseline="0" dirty="0" smtClean="0"/>
          </a:p>
          <a:p>
            <a:pPr marL="228600" indent="-228600">
              <a:buAutoNum type="arabicPeriod"/>
            </a:pPr>
            <a:endParaRPr lang="ru-RU" dirty="0"/>
          </a:p>
        </p:txBody>
      </p:sp>
      <p:sp>
        <p:nvSpPr>
          <p:cNvPr id="4" name="Номер слайда 3"/>
          <p:cNvSpPr>
            <a:spLocks noGrp="1"/>
          </p:cNvSpPr>
          <p:nvPr>
            <p:ph type="sldNum" sz="quarter" idx="10"/>
          </p:nvPr>
        </p:nvSpPr>
        <p:spPr/>
        <p:txBody>
          <a:bodyPr/>
          <a:lstStyle/>
          <a:p>
            <a:pPr>
              <a:defRPr/>
            </a:pPr>
            <a:fld id="{6CA5C369-345B-445C-905E-E0870D32D18F}" type="slidenum">
              <a:rPr lang="ru-RU" smtClean="0"/>
              <a:pPr>
                <a:defRPr/>
              </a:pPr>
              <a:t>8</a:t>
            </a:fld>
            <a:endParaRPr lang="ru-RU"/>
          </a:p>
        </p:txBody>
      </p:sp>
    </p:spTree>
    <p:extLst>
      <p:ext uri="{BB962C8B-B14F-4D97-AF65-F5344CB8AC3E}">
        <p14:creationId xmlns:p14="http://schemas.microsoft.com/office/powerpoint/2010/main" val="1035169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Если у учащегося нет уверенного навыка программирования, то анализировать программу лучше в</a:t>
            </a:r>
            <a:r>
              <a:rPr lang="ru-RU" baseline="0" dirty="0" smtClean="0"/>
              <a:t> записи на алгоритмическом языке, так как здесь </a:t>
            </a:r>
            <a:r>
              <a:rPr lang="ru-RU" baseline="0" dirty="0" err="1" smtClean="0"/>
              <a:t>цеклы</a:t>
            </a:r>
            <a:r>
              <a:rPr lang="ru-RU" baseline="0" dirty="0" smtClean="0"/>
              <a:t> и ветвления имеют явно заданные начало и конец.</a:t>
            </a:r>
            <a:endParaRPr lang="ru-RU" dirty="0"/>
          </a:p>
        </p:txBody>
      </p:sp>
      <p:sp>
        <p:nvSpPr>
          <p:cNvPr id="4" name="Номер слайда 3"/>
          <p:cNvSpPr>
            <a:spLocks noGrp="1"/>
          </p:cNvSpPr>
          <p:nvPr>
            <p:ph type="sldNum" sz="quarter" idx="10"/>
          </p:nvPr>
        </p:nvSpPr>
        <p:spPr/>
        <p:txBody>
          <a:bodyPr/>
          <a:lstStyle/>
          <a:p>
            <a:pPr>
              <a:defRPr/>
            </a:pPr>
            <a:fld id="{6CA5C369-345B-445C-905E-E0870D32D18F}" type="slidenum">
              <a:rPr lang="ru-RU" smtClean="0"/>
              <a:pPr>
                <a:defRPr/>
              </a:pPr>
              <a:t>9</a:t>
            </a:fld>
            <a:endParaRPr lang="ru-RU"/>
          </a:p>
        </p:txBody>
      </p:sp>
    </p:spTree>
    <p:extLst>
      <p:ext uri="{BB962C8B-B14F-4D97-AF65-F5344CB8AC3E}">
        <p14:creationId xmlns:p14="http://schemas.microsoft.com/office/powerpoint/2010/main" val="2096416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Разберем решение этой задачи на алгоритмическом языке.</a:t>
            </a:r>
            <a:endParaRPr lang="ru-RU" dirty="0"/>
          </a:p>
        </p:txBody>
      </p:sp>
      <p:sp>
        <p:nvSpPr>
          <p:cNvPr id="4" name="Номер слайда 3"/>
          <p:cNvSpPr>
            <a:spLocks noGrp="1"/>
          </p:cNvSpPr>
          <p:nvPr>
            <p:ph type="sldNum" sz="quarter" idx="10"/>
          </p:nvPr>
        </p:nvSpPr>
        <p:spPr/>
        <p:txBody>
          <a:bodyPr/>
          <a:lstStyle/>
          <a:p>
            <a:pPr>
              <a:defRPr/>
            </a:pPr>
            <a:fld id="{6CA5C369-345B-445C-905E-E0870D32D18F}" type="slidenum">
              <a:rPr lang="ru-RU" smtClean="0"/>
              <a:pPr>
                <a:defRPr/>
              </a:pPr>
              <a:t>10</a:t>
            </a:fld>
            <a:endParaRPr lang="ru-RU"/>
          </a:p>
        </p:txBody>
      </p:sp>
    </p:spTree>
    <p:extLst>
      <p:ext uri="{BB962C8B-B14F-4D97-AF65-F5344CB8AC3E}">
        <p14:creationId xmlns:p14="http://schemas.microsoft.com/office/powerpoint/2010/main" val="2836798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Зарезервируем</a:t>
            </a:r>
            <a:r>
              <a:rPr lang="ru-RU" baseline="0" dirty="0" smtClean="0"/>
              <a:t> переменную для вывода искомого в задаче (цели). Определим ее начальное значение. Так как ищем количество, то начальное значение сделаем равным 0.</a:t>
            </a:r>
            <a:endParaRPr lang="ru-RU" dirty="0"/>
          </a:p>
        </p:txBody>
      </p:sp>
      <p:sp>
        <p:nvSpPr>
          <p:cNvPr id="4" name="Номер слайда 3"/>
          <p:cNvSpPr>
            <a:spLocks noGrp="1"/>
          </p:cNvSpPr>
          <p:nvPr>
            <p:ph type="sldNum" sz="quarter" idx="10"/>
          </p:nvPr>
        </p:nvSpPr>
        <p:spPr/>
        <p:txBody>
          <a:bodyPr/>
          <a:lstStyle/>
          <a:p>
            <a:pPr>
              <a:defRPr/>
            </a:pPr>
            <a:fld id="{6CA5C369-345B-445C-905E-E0870D32D18F}" type="slidenum">
              <a:rPr lang="ru-RU" smtClean="0"/>
              <a:pPr>
                <a:defRPr/>
              </a:pPr>
              <a:t>11</a:t>
            </a:fld>
            <a:endParaRPr lang="ru-RU"/>
          </a:p>
        </p:txBody>
      </p:sp>
    </p:spTree>
    <p:extLst>
      <p:ext uri="{BB962C8B-B14F-4D97-AF65-F5344CB8AC3E}">
        <p14:creationId xmlns:p14="http://schemas.microsoft.com/office/powerpoint/2010/main" val="443009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Условие отбора элементов удовлетворяющих</a:t>
            </a:r>
            <a:r>
              <a:rPr lang="ru-RU" baseline="0" dirty="0" smtClean="0"/>
              <a:t> условию задачи поместим внутрь цикла. Счетчик цикла будет меняться от 1 до </a:t>
            </a:r>
            <a:r>
              <a:rPr lang="en-US" baseline="0" dirty="0" smtClean="0"/>
              <a:t>N-1</a:t>
            </a:r>
            <a:r>
              <a:rPr lang="ru-RU" baseline="0" dirty="0" smtClean="0"/>
              <a:t> чтобы избежать выхода за границы массива при обработке пар.</a:t>
            </a:r>
            <a:endParaRPr lang="ru-RU" dirty="0"/>
          </a:p>
        </p:txBody>
      </p:sp>
      <p:sp>
        <p:nvSpPr>
          <p:cNvPr id="4" name="Номер слайда 3"/>
          <p:cNvSpPr>
            <a:spLocks noGrp="1"/>
          </p:cNvSpPr>
          <p:nvPr>
            <p:ph type="sldNum" sz="quarter" idx="10"/>
          </p:nvPr>
        </p:nvSpPr>
        <p:spPr/>
        <p:txBody>
          <a:bodyPr/>
          <a:lstStyle/>
          <a:p>
            <a:pPr>
              <a:defRPr/>
            </a:pPr>
            <a:fld id="{6CA5C369-345B-445C-905E-E0870D32D18F}" type="slidenum">
              <a:rPr lang="ru-RU" smtClean="0"/>
              <a:pPr>
                <a:defRPr/>
              </a:pPr>
              <a:t>12</a:t>
            </a:fld>
            <a:endParaRPr lang="ru-RU"/>
          </a:p>
        </p:txBody>
      </p:sp>
    </p:spTree>
    <p:extLst>
      <p:ext uri="{BB962C8B-B14F-4D97-AF65-F5344CB8AC3E}">
        <p14:creationId xmlns:p14="http://schemas.microsoft.com/office/powerpoint/2010/main" val="1223541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pPr>
              <a:defRPr/>
            </a:pPr>
            <a:fld id="{3240A1CA-4582-4EF9-9461-B64AB7B95FCA}" type="datetime1">
              <a:rPr lang="ru-RU" smtClean="0"/>
              <a:pPr>
                <a:defRPr/>
              </a:pPr>
              <a:t>27.02.2018</a:t>
            </a:fld>
            <a:endParaRPr lang="ru-RU"/>
          </a:p>
        </p:txBody>
      </p:sp>
      <p:sp>
        <p:nvSpPr>
          <p:cNvPr id="5" name="Footer Placeholder 4"/>
          <p:cNvSpPr>
            <a:spLocks noGrp="1"/>
          </p:cNvSpPr>
          <p:nvPr>
            <p:ph type="ftr" sz="quarter" idx="11"/>
          </p:nvPr>
        </p:nvSpPr>
        <p:spPr>
          <a:xfrm>
            <a:off x="1174044" y="5357592"/>
            <a:ext cx="5034845" cy="365125"/>
          </a:xfrm>
        </p:spPr>
        <p:txBody>
          <a:bodyPr/>
          <a:lstStyle/>
          <a:p>
            <a:pPr>
              <a:defRPr/>
            </a:pPr>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pPr>
              <a:defRPr/>
            </a:pPr>
            <a:fld id="{F3F4543C-8B5B-45D1-A27C-5A3F4FD8C179}"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131BDC55-B2C4-4ED8-86C1-4BBA1FCE59DC}" type="datetime1">
              <a:rPr lang="ru-RU" smtClean="0"/>
              <a:pPr>
                <a:defRPr/>
              </a:pPr>
              <a:t>27.02.2018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987F461-DAE9-443B-B6F2-EDE32002E6A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761DCEBB-5965-4451-A57E-752B271628EB}" type="datetime1">
              <a:rPr lang="ru-RU" smtClean="0"/>
              <a:pPr>
                <a:defRPr/>
              </a:pPr>
              <a:t>27.02.2018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A7CA22A-A074-49B7-9F73-423F60D79E91}"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752E9654-C1E2-488E-BB3B-06F539FAF95D}" type="datetime1">
              <a:rPr lang="ru-RU" smtClean="0"/>
              <a:pPr>
                <a:defRPr/>
              </a:pPr>
              <a:t>27.02.2018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056BF66-A366-401F-B0DB-73B3A3158026}"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FCAB8C88-7D51-4F3B-9354-E1F54E7808FD}" type="datetime1">
              <a:rPr lang="ru-RU" smtClean="0"/>
              <a:pPr>
                <a:defRPr/>
              </a:pPr>
              <a:t>27.02.2018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9B2C3F2-08BD-4F9A-BDD5-28684A53E8FB}"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F19D7609-AE8F-4F7C-9CAA-FCA329281412}" type="datetime1">
              <a:rPr lang="ru-RU" smtClean="0"/>
              <a:pPr>
                <a:defRPr/>
              </a:pPr>
              <a:t>27.02.2018</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BB5D7AB7-9CDD-417A-B337-167F595C232C}" type="slidenum">
              <a:rPr lang="ru-RU" smtClean="0"/>
              <a:pPr>
                <a:defRPr/>
              </a:pPr>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pPr>
              <a:defRPr/>
            </a:pPr>
            <a:fld id="{35B3FC30-89CD-4948-8AA9-15FB8C6E80FA}" type="datetime1">
              <a:rPr lang="ru-RU" smtClean="0"/>
              <a:pPr>
                <a:defRPr/>
              </a:pPr>
              <a:t>27.02.2018</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462573CD-E5CF-4821-8ACF-4040849536DA}" type="slidenum">
              <a:rPr lang="ru-RU" smtClean="0"/>
              <a:pPr>
                <a:defRPr/>
              </a:pPr>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D609FF72-B199-4E06-ABED-1DDF56C50F09}" type="datetime1">
              <a:rPr lang="ru-RU" smtClean="0"/>
              <a:pPr>
                <a:defRPr/>
              </a:pPr>
              <a:t>27.02.2018</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3831F9F4-70C9-4D87-96FB-20DD7D51FAE4}"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792AFFD-673F-4AA7-9F30-6B800132567C}" type="datetime1">
              <a:rPr lang="ru-RU" smtClean="0"/>
              <a:pPr>
                <a:defRPr/>
              </a:pPr>
              <a:t>27.02.2018</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489E7963-B601-4FC4-B98C-345D949991FC}"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pPr>
              <a:defRPr/>
            </a:pPr>
            <a:fld id="{E3F1AF33-87F5-4E92-8C71-2A9DB127BF8C}" type="datetime1">
              <a:rPr lang="ru-RU" smtClean="0"/>
              <a:pPr>
                <a:defRPr/>
              </a:pPr>
              <a:t>27.02.2018</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pPr>
              <a:defRPr/>
            </a:pPr>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pPr>
              <a:defRPr/>
            </a:pPr>
            <a:fld id="{C55397DF-1C07-4E78-94F2-D37A56E335B1}"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pPr>
              <a:defRPr/>
            </a:pPr>
            <a:fld id="{635D9721-8FC8-4060-A258-674D2EA35D39}" type="datetime1">
              <a:rPr lang="ru-RU" smtClean="0"/>
              <a:pPr>
                <a:defRPr/>
              </a:pPr>
              <a:t>27.02.2018</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pPr>
              <a:defRPr/>
            </a:pPr>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pPr>
              <a:defRPr/>
            </a:pPr>
            <a:fld id="{BBFC49AF-6FFB-445C-AA13-44FC8A14A6A6}"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a:defRPr/>
            </a:pPr>
            <a:fld id="{D47671E5-0D9D-4DCE-B07A-B79AFD76BF66}" type="datetime1">
              <a:rPr lang="ru-RU" smtClean="0"/>
              <a:pPr>
                <a:defRPr/>
              </a:pPr>
              <a:t>27.02.2018</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defRPr/>
            </a:pPr>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a:defRPr/>
            </a:pPr>
            <a:fld id="{8D88D526-20CE-478D-B388-CF3826C54097}"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50" y="2143125"/>
            <a:ext cx="8572500" cy="1470025"/>
          </a:xfrm>
        </p:spPr>
        <p:txBody>
          <a:bodyPr rtlCol="0">
            <a:normAutofit fontScale="90000"/>
          </a:bodyPr>
          <a:lstStyle/>
          <a:p>
            <a:pPr eaLnBrk="1" fontAlgn="auto" hangingPunct="1">
              <a:spcAft>
                <a:spcPts val="0"/>
              </a:spcAft>
              <a:defRPr/>
            </a:pPr>
            <a:r>
              <a:rPr lang="ru-RU" b="1" dirty="0" smtClean="0">
                <a:solidFill>
                  <a:schemeClr val="accent1">
                    <a:lumMod val="75000"/>
                  </a:schemeClr>
                </a:solidFill>
              </a:rPr>
              <a:t>Мастер - класс по решению задач С1 и С3</a:t>
            </a:r>
            <a:endParaRPr lang="ru-RU" b="1" dirty="0">
              <a:solidFill>
                <a:schemeClr val="accent1">
                  <a:lumMod val="75000"/>
                </a:schemeClr>
              </a:solidFill>
            </a:endParaRPr>
          </a:p>
        </p:txBody>
      </p:sp>
      <p:sp>
        <p:nvSpPr>
          <p:cNvPr id="2051" name="Подзаголовок 2"/>
          <p:cNvSpPr>
            <a:spLocks noGrp="1"/>
          </p:cNvSpPr>
          <p:nvPr>
            <p:ph type="subTitle" idx="1"/>
          </p:nvPr>
        </p:nvSpPr>
        <p:spPr>
          <a:xfrm>
            <a:off x="1979712" y="4055736"/>
            <a:ext cx="5643563" cy="2175528"/>
          </a:xfrm>
        </p:spPr>
        <p:txBody>
          <a:bodyPr/>
          <a:lstStyle/>
          <a:p>
            <a:pPr eaLnBrk="1" hangingPunct="1"/>
            <a:r>
              <a:rPr lang="ru-RU" altLang="ru-RU" sz="2800" b="1" dirty="0" smtClean="0">
                <a:solidFill>
                  <a:schemeClr val="accent1">
                    <a:lumMod val="75000"/>
                  </a:schemeClr>
                </a:solidFill>
              </a:rPr>
              <a:t>   Учитель </a:t>
            </a:r>
            <a:r>
              <a:rPr lang="ru-RU" altLang="ru-RU" sz="2800" b="1" dirty="0" smtClean="0">
                <a:solidFill>
                  <a:schemeClr val="accent1">
                    <a:lumMod val="75000"/>
                  </a:schemeClr>
                </a:solidFill>
              </a:rPr>
              <a:t>информатики </a:t>
            </a:r>
          </a:p>
          <a:p>
            <a:pPr eaLnBrk="1" hangingPunct="1"/>
            <a:r>
              <a:rPr lang="ru-RU" altLang="ru-RU" sz="2800" b="1" dirty="0" smtClean="0">
                <a:solidFill>
                  <a:schemeClr val="accent1">
                    <a:lumMod val="75000"/>
                  </a:schemeClr>
                </a:solidFill>
              </a:rPr>
              <a:t>ГБОУ СОШ </a:t>
            </a:r>
            <a:r>
              <a:rPr lang="ru-RU" altLang="ru-RU" sz="2800" b="1" dirty="0" smtClean="0">
                <a:solidFill>
                  <a:schemeClr val="accent1">
                    <a:lumMod val="75000"/>
                  </a:schemeClr>
                </a:solidFill>
              </a:rPr>
              <a:t>№5 «ОЦ» Константинова С. А.</a:t>
            </a:r>
            <a:endParaRPr lang="ru-RU" altLang="ru-RU" sz="2800" b="1" dirty="0" smtClean="0">
              <a:solidFill>
                <a:schemeClr val="accent1">
                  <a:lumMod val="75000"/>
                </a:schemeClr>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17032"/>
            <a:ext cx="2843808" cy="23762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4"/>
          <p:cNvSpPr txBox="1">
            <a:spLocks noChangeArrowheads="1"/>
          </p:cNvSpPr>
          <p:nvPr/>
        </p:nvSpPr>
        <p:spPr bwMode="auto">
          <a:xfrm>
            <a:off x="285750" y="0"/>
            <a:ext cx="3643313" cy="369888"/>
          </a:xfrm>
          <a:prstGeom prst="rect">
            <a:avLst/>
          </a:prstGeom>
          <a:noFill/>
          <a:ln w="9525">
            <a:noFill/>
            <a:miter lim="800000"/>
            <a:headEnd/>
            <a:tailEnd/>
          </a:ln>
        </p:spPr>
        <p:txBody>
          <a:bodyPr>
            <a:spAutoFit/>
          </a:bodyPr>
          <a:lstStyle/>
          <a:p>
            <a:r>
              <a:rPr lang="ru-RU" altLang="ru-RU" b="1" u="sng">
                <a:solidFill>
                  <a:schemeClr val="bg1"/>
                </a:solidFill>
                <a:latin typeface="Arial" pitchFamily="34" charset="0"/>
              </a:rPr>
              <a:t>Задача  С2-1</a:t>
            </a:r>
          </a:p>
        </p:txBody>
      </p:sp>
      <p:sp>
        <p:nvSpPr>
          <p:cNvPr id="6" name="Номер слайда 5"/>
          <p:cNvSpPr>
            <a:spLocks noGrp="1"/>
          </p:cNvSpPr>
          <p:nvPr>
            <p:ph type="sldNum" sz="quarter" idx="12"/>
          </p:nvPr>
        </p:nvSpPr>
        <p:spPr/>
        <p:txBody>
          <a:bodyPr/>
          <a:lstStyle/>
          <a:p>
            <a:pPr>
              <a:defRPr/>
            </a:pPr>
            <a:fld id="{ADEFAC5C-7958-4F3B-8E3C-E692511BE6CE}" type="slidenum">
              <a:rPr lang="ru-RU"/>
              <a:pPr>
                <a:defRPr/>
              </a:pPr>
              <a:t>10</a:t>
            </a:fld>
            <a:endParaRPr lang="ru-RU"/>
          </a:p>
        </p:txBody>
      </p:sp>
      <p:sp>
        <p:nvSpPr>
          <p:cNvPr id="7" name="Прямоугольник 6"/>
          <p:cNvSpPr/>
          <p:nvPr/>
        </p:nvSpPr>
        <p:spPr>
          <a:xfrm>
            <a:off x="3214678" y="880665"/>
            <a:ext cx="5786478" cy="4401205"/>
          </a:xfrm>
          <a:prstGeom prst="rect">
            <a:avLst/>
          </a:prstGeom>
        </p:spPr>
        <p:txBody>
          <a:bodyPr wrap="square">
            <a:spAutoFit/>
          </a:bodyPr>
          <a:lstStyle/>
          <a:p>
            <a:r>
              <a:rPr lang="ru-RU" sz="2800" b="1" dirty="0" smtClean="0">
                <a:solidFill>
                  <a:srgbClr val="0067B4"/>
                </a:solidFill>
              </a:rPr>
              <a:t>Дан целочисленный массив из 20 элементов. Элементы массива могут принимать целые значения от –10 000 до 10 000 включительно. Опишите … алгоритм, позволяющий </a:t>
            </a:r>
            <a:r>
              <a:rPr lang="ru-RU" sz="2800" b="1" u="sng" dirty="0" smtClean="0">
                <a:solidFill>
                  <a:srgbClr val="0067B4"/>
                </a:solidFill>
              </a:rPr>
              <a:t>найти и вывести количество пар элементов массива, в которых хотя бы одно число делится на 3. </a:t>
            </a:r>
          </a:p>
          <a:p>
            <a:endParaRPr lang="ru-RU" sz="2800" b="1" dirty="0" smtClean="0">
              <a:solidFill>
                <a:srgbClr val="0067B4"/>
              </a:solidFill>
            </a:endParaRPr>
          </a:p>
        </p:txBody>
      </p:sp>
      <p:sp>
        <p:nvSpPr>
          <p:cNvPr id="8" name="Прямоугольник 7"/>
          <p:cNvSpPr/>
          <p:nvPr/>
        </p:nvSpPr>
        <p:spPr>
          <a:xfrm>
            <a:off x="214282" y="142852"/>
            <a:ext cx="2928958" cy="4678204"/>
          </a:xfrm>
          <a:prstGeom prst="rect">
            <a:avLst/>
          </a:prstGeom>
          <a:solidFill>
            <a:srgbClr val="FFFF99"/>
          </a:solidFill>
        </p:spPr>
        <p:txBody>
          <a:bodyPr wrap="square">
            <a:spAutoFit/>
          </a:bodyPr>
          <a:lstStyle/>
          <a:p>
            <a:r>
              <a:rPr lang="ru-RU" b="1" u="sng" dirty="0" smtClean="0">
                <a:solidFill>
                  <a:srgbClr val="FF0000"/>
                </a:solidFill>
              </a:rPr>
              <a:t>Алгоритмический язык</a:t>
            </a:r>
          </a:p>
          <a:p>
            <a:r>
              <a:rPr lang="ru-RU" sz="2800" b="1" dirty="0" err="1" smtClean="0"/>
              <a:t>алг</a:t>
            </a:r>
            <a:endParaRPr lang="ru-RU" sz="2800" b="1" dirty="0" smtClean="0"/>
          </a:p>
          <a:p>
            <a:r>
              <a:rPr lang="ru-RU" sz="2800" b="1" dirty="0" err="1" smtClean="0"/>
              <a:t>нач</a:t>
            </a:r>
            <a:endParaRPr lang="ru-RU" sz="2800" b="1" dirty="0" smtClean="0"/>
          </a:p>
          <a:p>
            <a:r>
              <a:rPr lang="ru-RU" sz="2800" b="1" dirty="0" smtClean="0"/>
              <a:t>цел </a:t>
            </a:r>
            <a:r>
              <a:rPr lang="en-US" sz="2800" b="1" dirty="0" smtClean="0"/>
              <a:t>N = 20</a:t>
            </a:r>
          </a:p>
          <a:p>
            <a:r>
              <a:rPr lang="ru-RU" sz="2800" b="1" dirty="0" err="1" smtClean="0"/>
              <a:t>целтаб</a:t>
            </a:r>
            <a:r>
              <a:rPr lang="ru-RU" sz="2800" b="1" dirty="0" smtClean="0"/>
              <a:t> </a:t>
            </a:r>
            <a:r>
              <a:rPr lang="en-US" sz="2800" b="1" dirty="0" smtClean="0"/>
              <a:t>a[1:N]</a:t>
            </a:r>
          </a:p>
          <a:p>
            <a:r>
              <a:rPr lang="ru-RU" sz="2800" b="1" dirty="0" smtClean="0"/>
              <a:t>цел </a:t>
            </a:r>
            <a:r>
              <a:rPr lang="en-US" sz="2800" b="1" dirty="0" err="1" smtClean="0"/>
              <a:t>i</a:t>
            </a:r>
            <a:r>
              <a:rPr lang="en-US" sz="2800" b="1" dirty="0" smtClean="0"/>
              <a:t>, j, k</a:t>
            </a:r>
          </a:p>
          <a:p>
            <a:r>
              <a:rPr lang="ru-RU" sz="2800" b="1" dirty="0" err="1" smtClean="0"/>
              <a:t>нц</a:t>
            </a:r>
            <a:r>
              <a:rPr lang="ru-RU" sz="2800" b="1" dirty="0" smtClean="0"/>
              <a:t> для </a:t>
            </a:r>
            <a:r>
              <a:rPr lang="ru-RU" sz="2800" b="1" dirty="0" err="1" smtClean="0"/>
              <a:t>i</a:t>
            </a:r>
            <a:r>
              <a:rPr lang="ru-RU" sz="2800" b="1" dirty="0" smtClean="0"/>
              <a:t> от 1 до N</a:t>
            </a:r>
          </a:p>
          <a:p>
            <a:r>
              <a:rPr lang="ru-RU" sz="2800" b="1" dirty="0" smtClean="0"/>
              <a:t>ввод </a:t>
            </a:r>
            <a:r>
              <a:rPr lang="en-US" sz="2800" b="1" dirty="0" smtClean="0"/>
              <a:t>a[</a:t>
            </a:r>
            <a:r>
              <a:rPr lang="en-US" sz="2800" b="1" dirty="0" err="1" smtClean="0"/>
              <a:t>i</a:t>
            </a:r>
            <a:r>
              <a:rPr lang="en-US" sz="2800" b="1" dirty="0" smtClean="0"/>
              <a:t>]</a:t>
            </a:r>
          </a:p>
          <a:p>
            <a:r>
              <a:rPr lang="ru-RU" sz="2800" b="1" dirty="0" err="1" smtClean="0"/>
              <a:t>кц</a:t>
            </a:r>
            <a:endParaRPr lang="ru-RU" sz="2800" b="1" dirty="0" smtClean="0"/>
          </a:p>
          <a:p>
            <a:r>
              <a:rPr lang="ru-RU" sz="2800" b="1" dirty="0" smtClean="0"/>
              <a:t>...</a:t>
            </a:r>
          </a:p>
          <a:p>
            <a:r>
              <a:rPr lang="ru-RU" sz="2800" b="1" dirty="0" smtClean="0"/>
              <a:t>кон</a:t>
            </a:r>
            <a:endParaRPr lang="ru-RU"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500430" y="214313"/>
            <a:ext cx="5429258" cy="1015663"/>
          </a:xfrm>
          <a:prstGeom prst="rect">
            <a:avLst/>
          </a:prstGeom>
          <a:noFill/>
          <a:ln w="22225">
            <a:solidFill>
              <a:srgbClr val="FF0000"/>
            </a:solidFill>
            <a:miter lim="800000"/>
            <a:headEnd/>
            <a:tailEnd/>
          </a:ln>
          <a:effectLst/>
        </p:spPr>
        <p:txBody>
          <a:bodyPr wrap="square" anchor="ctr">
            <a:spAutoFit/>
          </a:bodyPr>
          <a:lstStyle/>
          <a:p>
            <a:pPr algn="just">
              <a:defRPr/>
            </a:pPr>
            <a:r>
              <a:rPr lang="ru-RU" sz="2000" b="1" dirty="0" smtClean="0">
                <a:solidFill>
                  <a:srgbClr val="0067B4"/>
                </a:solidFill>
              </a:rPr>
              <a:t>Опишите … алгоритм, позволяющий </a:t>
            </a:r>
            <a:r>
              <a:rPr lang="ru-RU" sz="2000" b="1" u="sng" dirty="0" smtClean="0">
                <a:solidFill>
                  <a:srgbClr val="0067B4"/>
                </a:solidFill>
              </a:rPr>
              <a:t>найти и вывести количество пар элементов массива, в которых хотя бы одно число делится на 3.</a:t>
            </a:r>
            <a:endParaRPr lang="ru-RU" sz="2000" b="1" dirty="0">
              <a:solidFill>
                <a:schemeClr val="bg1"/>
              </a:solidFill>
              <a:latin typeface="Arial" pitchFamily="34" charset="0"/>
              <a:cs typeface="+mn-cs"/>
            </a:endParaRPr>
          </a:p>
        </p:txBody>
      </p:sp>
      <p:sp>
        <p:nvSpPr>
          <p:cNvPr id="21509" name="TextBox 4"/>
          <p:cNvSpPr txBox="1">
            <a:spLocks noChangeArrowheads="1"/>
          </p:cNvSpPr>
          <p:nvPr/>
        </p:nvSpPr>
        <p:spPr bwMode="auto">
          <a:xfrm>
            <a:off x="5143504" y="1357298"/>
            <a:ext cx="3571875" cy="1477328"/>
          </a:xfrm>
          <a:prstGeom prst="rect">
            <a:avLst/>
          </a:prstGeom>
          <a:noFill/>
          <a:ln w="15875">
            <a:solidFill>
              <a:srgbClr val="0000FF"/>
            </a:solidFill>
            <a:miter lim="800000"/>
            <a:headEnd/>
            <a:tailEnd/>
          </a:ln>
        </p:spPr>
        <p:txBody>
          <a:bodyPr wrap="square">
            <a:spAutoFit/>
          </a:bodyPr>
          <a:lstStyle/>
          <a:p>
            <a:pPr algn="just"/>
            <a:r>
              <a:rPr lang="ru-RU" b="1" dirty="0" smtClean="0">
                <a:solidFill>
                  <a:srgbClr val="0067B4"/>
                </a:solidFill>
              </a:rPr>
              <a:t>Дан целочисленный массив из 20 элементов. Элементы массива могут принимать целые значения от –10 000 до 10 000 включительно. </a:t>
            </a:r>
            <a:endParaRPr lang="ru-RU" altLang="ru-RU" b="1" dirty="0">
              <a:ea typeface="Calibri" pitchFamily="34"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C56FE54C-4059-471E-95A0-A18210EA3E34}" type="slidenum">
              <a:rPr lang="ru-RU"/>
              <a:pPr>
                <a:defRPr/>
              </a:pPr>
              <a:t>11</a:t>
            </a:fld>
            <a:endParaRPr lang="ru-RU"/>
          </a:p>
        </p:txBody>
      </p:sp>
      <p:sp>
        <p:nvSpPr>
          <p:cNvPr id="9" name="Прямоугольник 8"/>
          <p:cNvSpPr/>
          <p:nvPr/>
        </p:nvSpPr>
        <p:spPr>
          <a:xfrm>
            <a:off x="142844" y="214290"/>
            <a:ext cx="3286116" cy="6401753"/>
          </a:xfrm>
          <a:prstGeom prst="rect">
            <a:avLst/>
          </a:prstGeom>
          <a:solidFill>
            <a:srgbClr val="FFFF99"/>
          </a:solidFill>
        </p:spPr>
        <p:txBody>
          <a:bodyPr wrap="square">
            <a:spAutoFit/>
          </a:bodyPr>
          <a:lstStyle/>
          <a:p>
            <a:r>
              <a:rPr lang="ru-RU" b="1" u="sng" dirty="0" smtClean="0">
                <a:solidFill>
                  <a:srgbClr val="FF0000"/>
                </a:solidFill>
              </a:rPr>
              <a:t>Алгоритмический язык</a:t>
            </a:r>
          </a:p>
          <a:p>
            <a:r>
              <a:rPr lang="ru-RU" sz="2800" b="1" dirty="0" err="1" smtClean="0"/>
              <a:t>алг</a:t>
            </a:r>
            <a:endParaRPr lang="ru-RU" sz="2800" b="1" dirty="0" smtClean="0"/>
          </a:p>
          <a:p>
            <a:r>
              <a:rPr lang="ru-RU" sz="2800" b="1" dirty="0" err="1" smtClean="0"/>
              <a:t>нач</a:t>
            </a:r>
            <a:endParaRPr lang="ru-RU" sz="2800" b="1" dirty="0" smtClean="0"/>
          </a:p>
          <a:p>
            <a:r>
              <a:rPr lang="ru-RU" sz="2800" b="1" dirty="0" smtClean="0"/>
              <a:t>цел </a:t>
            </a:r>
            <a:r>
              <a:rPr lang="en-US" sz="2800" b="1" dirty="0" smtClean="0"/>
              <a:t>N = 20</a:t>
            </a:r>
          </a:p>
          <a:p>
            <a:r>
              <a:rPr lang="ru-RU" sz="2800" b="1" dirty="0" err="1" smtClean="0"/>
              <a:t>целтаб</a:t>
            </a:r>
            <a:r>
              <a:rPr lang="ru-RU" sz="2800" b="1" dirty="0" smtClean="0"/>
              <a:t> </a:t>
            </a:r>
            <a:r>
              <a:rPr lang="en-US" sz="2800" b="1" dirty="0" smtClean="0"/>
              <a:t>a[1:N]</a:t>
            </a:r>
          </a:p>
          <a:p>
            <a:r>
              <a:rPr lang="ru-RU" sz="2800" b="1" dirty="0" smtClean="0"/>
              <a:t>цел </a:t>
            </a:r>
            <a:r>
              <a:rPr lang="en-US" sz="2800" b="1" dirty="0" err="1" smtClean="0">
                <a:solidFill>
                  <a:srgbClr val="FF0000"/>
                </a:solidFill>
              </a:rPr>
              <a:t>i</a:t>
            </a:r>
            <a:r>
              <a:rPr lang="en-US" sz="2800" b="1" dirty="0" smtClean="0"/>
              <a:t>, j, </a:t>
            </a:r>
            <a:r>
              <a:rPr lang="en-US" sz="2800" b="1" dirty="0" smtClean="0">
                <a:solidFill>
                  <a:srgbClr val="0033CC"/>
                </a:solidFill>
              </a:rPr>
              <a:t>k</a:t>
            </a:r>
          </a:p>
          <a:p>
            <a:r>
              <a:rPr lang="ru-RU" sz="2800" b="1" dirty="0" err="1" smtClean="0"/>
              <a:t>нц</a:t>
            </a:r>
            <a:r>
              <a:rPr lang="ru-RU" sz="2800" b="1" dirty="0" smtClean="0"/>
              <a:t> для</a:t>
            </a:r>
            <a:r>
              <a:rPr lang="ru-RU" sz="2800" b="1" dirty="0" smtClean="0">
                <a:solidFill>
                  <a:srgbClr val="FF0000"/>
                </a:solidFill>
              </a:rPr>
              <a:t> </a:t>
            </a:r>
            <a:r>
              <a:rPr lang="ru-RU" sz="2800" b="1" dirty="0" err="1" smtClean="0">
                <a:solidFill>
                  <a:srgbClr val="FF0000"/>
                </a:solidFill>
              </a:rPr>
              <a:t>i</a:t>
            </a:r>
            <a:r>
              <a:rPr lang="ru-RU" sz="2800" b="1" dirty="0" smtClean="0">
                <a:solidFill>
                  <a:srgbClr val="FF0000"/>
                </a:solidFill>
              </a:rPr>
              <a:t> </a:t>
            </a:r>
            <a:r>
              <a:rPr lang="ru-RU" sz="2800" b="1" dirty="0" smtClean="0"/>
              <a:t>от 1 до N</a:t>
            </a:r>
          </a:p>
          <a:p>
            <a:r>
              <a:rPr lang="ru-RU" sz="2800" b="1" dirty="0" smtClean="0"/>
              <a:t>ввод </a:t>
            </a:r>
            <a:r>
              <a:rPr lang="en-US" sz="2800" b="1" dirty="0" smtClean="0"/>
              <a:t>a[</a:t>
            </a:r>
            <a:r>
              <a:rPr lang="en-US" sz="2800" b="1" dirty="0" err="1" smtClean="0"/>
              <a:t>i</a:t>
            </a:r>
            <a:r>
              <a:rPr lang="en-US" sz="2800" b="1" dirty="0" smtClean="0"/>
              <a:t>]</a:t>
            </a:r>
          </a:p>
          <a:p>
            <a:r>
              <a:rPr lang="ru-RU" sz="2800" b="1" dirty="0" err="1" smtClean="0"/>
              <a:t>кц</a:t>
            </a:r>
            <a:endParaRPr lang="ru-RU" sz="2800" b="1" dirty="0" smtClean="0"/>
          </a:p>
          <a:p>
            <a:r>
              <a:rPr lang="ru-RU" sz="2800" b="1" dirty="0" smtClean="0"/>
              <a:t>...</a:t>
            </a:r>
          </a:p>
          <a:p>
            <a:endParaRPr lang="ru-RU" sz="2800" b="1" dirty="0" smtClean="0"/>
          </a:p>
          <a:p>
            <a:endParaRPr lang="ru-RU" sz="2800" b="1" dirty="0" smtClean="0"/>
          </a:p>
          <a:p>
            <a:endParaRPr lang="ru-RU" sz="2800" b="1" dirty="0" smtClean="0"/>
          </a:p>
          <a:p>
            <a:endParaRPr lang="ru-RU" sz="2800" b="1" dirty="0" smtClean="0"/>
          </a:p>
          <a:p>
            <a:r>
              <a:rPr lang="ru-RU" sz="2800" b="1" dirty="0" smtClean="0"/>
              <a:t>кон</a:t>
            </a:r>
            <a:endParaRPr lang="ru-RU" sz="2800" b="1" dirty="0"/>
          </a:p>
        </p:txBody>
      </p:sp>
      <p:sp>
        <p:nvSpPr>
          <p:cNvPr id="11" name="Прямоугольная выноска 10"/>
          <p:cNvSpPr/>
          <p:nvPr/>
        </p:nvSpPr>
        <p:spPr>
          <a:xfrm>
            <a:off x="4214810" y="3071810"/>
            <a:ext cx="3857652" cy="3071834"/>
          </a:xfrm>
          <a:prstGeom prst="wedgeRectCallout">
            <a:avLst>
              <a:gd name="adj1" fmla="val -152325"/>
              <a:gd name="adj2" fmla="val 8834"/>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altLang="ru-RU" sz="2800" b="1" dirty="0" smtClean="0">
                <a:solidFill>
                  <a:srgbClr val="0033CC"/>
                </a:solidFill>
                <a:ea typeface="Calibri" pitchFamily="34" charset="0"/>
                <a:cs typeface="Times New Roman" pitchFamily="18" charset="0"/>
              </a:rPr>
              <a:t>k</a:t>
            </a:r>
            <a:r>
              <a:rPr lang="en-US" altLang="ru-RU" sz="2800" b="1" dirty="0" smtClean="0">
                <a:solidFill>
                  <a:schemeClr val="tx1"/>
                </a:solidFill>
                <a:ea typeface="Calibri" pitchFamily="34" charset="0"/>
                <a:cs typeface="Times New Roman" pitchFamily="18" charset="0"/>
              </a:rPr>
              <a:t>:=0</a:t>
            </a:r>
            <a:endParaRPr lang="ru-RU" altLang="ru-RU" sz="2800" b="1" dirty="0" smtClean="0">
              <a:solidFill>
                <a:schemeClr val="tx1"/>
              </a:solidFill>
              <a:ea typeface="Calibri" pitchFamily="34" charset="0"/>
              <a:cs typeface="Times New Roman" pitchFamily="18" charset="0"/>
            </a:endParaRPr>
          </a:p>
          <a:p>
            <a:r>
              <a:rPr lang="ru-RU" sz="2800" b="1" dirty="0" err="1" smtClean="0">
                <a:solidFill>
                  <a:schemeClr val="tx1"/>
                </a:solidFill>
              </a:rPr>
              <a:t>нц</a:t>
            </a:r>
            <a:r>
              <a:rPr lang="ru-RU" sz="2800" b="1" dirty="0" smtClean="0">
                <a:solidFill>
                  <a:schemeClr val="tx1"/>
                </a:solidFill>
              </a:rPr>
              <a:t> для </a:t>
            </a:r>
            <a:r>
              <a:rPr lang="ru-RU" sz="2800" b="1" dirty="0" err="1" smtClean="0">
                <a:solidFill>
                  <a:schemeClr val="tx1"/>
                </a:solidFill>
              </a:rPr>
              <a:t>i</a:t>
            </a:r>
            <a:r>
              <a:rPr lang="ru-RU" sz="2800" b="1" dirty="0" smtClean="0">
                <a:solidFill>
                  <a:schemeClr val="tx1"/>
                </a:solidFill>
              </a:rPr>
              <a:t> от 1 до N-1</a:t>
            </a: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r>
              <a:rPr lang="ru-RU" sz="2800" b="1" dirty="0" err="1" smtClean="0">
                <a:solidFill>
                  <a:schemeClr val="tx1"/>
                </a:solidFill>
              </a:rPr>
              <a:t>кц</a:t>
            </a:r>
            <a:endParaRPr lang="ru-RU" sz="2800" b="1" dirty="0" smtClean="0">
              <a:solidFill>
                <a:schemeClr val="tx1"/>
              </a:solidFill>
            </a:endParaRPr>
          </a:p>
          <a:p>
            <a:r>
              <a:rPr lang="ru-RU" sz="2800" b="1" dirty="0" smtClean="0">
                <a:solidFill>
                  <a:schemeClr val="tx1"/>
                </a:solidFill>
              </a:rPr>
              <a:t>вывод </a:t>
            </a:r>
            <a:r>
              <a:rPr lang="en-US" sz="2800" b="1" dirty="0" smtClean="0">
                <a:solidFill>
                  <a:schemeClr val="tx1"/>
                </a:solidFill>
              </a:rPr>
              <a:t>k</a:t>
            </a:r>
            <a:endParaRPr lang="ru-RU" sz="2800" b="1" dirty="0" smtClean="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500430" y="214313"/>
            <a:ext cx="5429258" cy="1015663"/>
          </a:xfrm>
          <a:prstGeom prst="rect">
            <a:avLst/>
          </a:prstGeom>
          <a:noFill/>
          <a:ln w="22225">
            <a:solidFill>
              <a:srgbClr val="FF0000"/>
            </a:solidFill>
            <a:miter lim="800000"/>
            <a:headEnd/>
            <a:tailEnd/>
          </a:ln>
          <a:effectLst/>
        </p:spPr>
        <p:txBody>
          <a:bodyPr wrap="square" anchor="ctr">
            <a:spAutoFit/>
          </a:bodyPr>
          <a:lstStyle/>
          <a:p>
            <a:pPr algn="just">
              <a:defRPr/>
            </a:pPr>
            <a:r>
              <a:rPr lang="ru-RU" sz="2000" b="1" dirty="0" smtClean="0">
                <a:solidFill>
                  <a:srgbClr val="0067B4"/>
                </a:solidFill>
              </a:rPr>
              <a:t>Опишите … алгоритм, позволяющий </a:t>
            </a:r>
            <a:r>
              <a:rPr lang="ru-RU" sz="2000" b="1" u="sng" dirty="0" smtClean="0">
                <a:solidFill>
                  <a:srgbClr val="0067B4"/>
                </a:solidFill>
              </a:rPr>
              <a:t>найти и вывести количество пар элементов массива, в которых хотя бы одно число делится на 3.</a:t>
            </a:r>
            <a:endParaRPr lang="ru-RU" sz="2000" b="1" dirty="0">
              <a:solidFill>
                <a:schemeClr val="bg1"/>
              </a:solidFill>
              <a:latin typeface="Arial" pitchFamily="34" charset="0"/>
              <a:cs typeface="+mn-cs"/>
            </a:endParaRPr>
          </a:p>
        </p:txBody>
      </p:sp>
      <p:sp>
        <p:nvSpPr>
          <p:cNvPr id="21509" name="TextBox 4"/>
          <p:cNvSpPr txBox="1">
            <a:spLocks noChangeArrowheads="1"/>
          </p:cNvSpPr>
          <p:nvPr/>
        </p:nvSpPr>
        <p:spPr bwMode="auto">
          <a:xfrm>
            <a:off x="5143504" y="1357298"/>
            <a:ext cx="3571875" cy="1477328"/>
          </a:xfrm>
          <a:prstGeom prst="rect">
            <a:avLst/>
          </a:prstGeom>
          <a:noFill/>
          <a:ln w="15875">
            <a:solidFill>
              <a:srgbClr val="0000FF"/>
            </a:solidFill>
            <a:miter lim="800000"/>
            <a:headEnd/>
            <a:tailEnd/>
          </a:ln>
        </p:spPr>
        <p:txBody>
          <a:bodyPr wrap="square">
            <a:spAutoFit/>
          </a:bodyPr>
          <a:lstStyle/>
          <a:p>
            <a:pPr algn="just"/>
            <a:r>
              <a:rPr lang="ru-RU" b="1" dirty="0" smtClean="0">
                <a:solidFill>
                  <a:srgbClr val="0067B4"/>
                </a:solidFill>
              </a:rPr>
              <a:t>Дан целочисленный массив из 20 элементов. Элементы массива могут принимать целые значения от –10 000 до 10 000 включительно. </a:t>
            </a:r>
            <a:endParaRPr lang="ru-RU" altLang="ru-RU" b="1" dirty="0">
              <a:ea typeface="Calibri" pitchFamily="34"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C56FE54C-4059-471E-95A0-A18210EA3E34}" type="slidenum">
              <a:rPr lang="ru-RU"/>
              <a:pPr>
                <a:defRPr/>
              </a:pPr>
              <a:t>12</a:t>
            </a:fld>
            <a:endParaRPr lang="ru-RU"/>
          </a:p>
        </p:txBody>
      </p:sp>
      <p:sp>
        <p:nvSpPr>
          <p:cNvPr id="9" name="Прямоугольник 8"/>
          <p:cNvSpPr/>
          <p:nvPr/>
        </p:nvSpPr>
        <p:spPr>
          <a:xfrm>
            <a:off x="142844" y="214290"/>
            <a:ext cx="3286116" cy="6401753"/>
          </a:xfrm>
          <a:prstGeom prst="rect">
            <a:avLst/>
          </a:prstGeom>
          <a:solidFill>
            <a:srgbClr val="FFFF99"/>
          </a:solidFill>
        </p:spPr>
        <p:txBody>
          <a:bodyPr wrap="square">
            <a:spAutoFit/>
          </a:bodyPr>
          <a:lstStyle/>
          <a:p>
            <a:r>
              <a:rPr lang="ru-RU" b="1" u="sng" dirty="0" smtClean="0">
                <a:solidFill>
                  <a:srgbClr val="FF0000"/>
                </a:solidFill>
              </a:rPr>
              <a:t>Алгоритмический язык</a:t>
            </a:r>
          </a:p>
          <a:p>
            <a:r>
              <a:rPr lang="ru-RU" sz="2800" b="1" dirty="0" err="1" smtClean="0"/>
              <a:t>алг</a:t>
            </a:r>
            <a:endParaRPr lang="ru-RU" sz="2800" b="1" dirty="0" smtClean="0"/>
          </a:p>
          <a:p>
            <a:r>
              <a:rPr lang="ru-RU" sz="2800" b="1" dirty="0" err="1" smtClean="0"/>
              <a:t>нач</a:t>
            </a:r>
            <a:endParaRPr lang="ru-RU" sz="2800" b="1" dirty="0" smtClean="0"/>
          </a:p>
          <a:p>
            <a:r>
              <a:rPr lang="ru-RU" sz="2800" b="1" dirty="0" smtClean="0"/>
              <a:t>цел </a:t>
            </a:r>
            <a:r>
              <a:rPr lang="en-US" sz="2800" b="1" dirty="0" smtClean="0"/>
              <a:t>N = 20</a:t>
            </a:r>
          </a:p>
          <a:p>
            <a:r>
              <a:rPr lang="ru-RU" sz="2800" b="1" dirty="0" err="1" smtClean="0"/>
              <a:t>целтаб</a:t>
            </a:r>
            <a:r>
              <a:rPr lang="ru-RU" sz="2800" b="1" dirty="0" smtClean="0"/>
              <a:t> </a:t>
            </a:r>
            <a:r>
              <a:rPr lang="en-US" sz="2800" b="1" dirty="0" smtClean="0"/>
              <a:t>a[1:N]</a:t>
            </a:r>
          </a:p>
          <a:p>
            <a:r>
              <a:rPr lang="ru-RU" sz="2800" b="1" dirty="0" smtClean="0"/>
              <a:t>цел </a:t>
            </a:r>
            <a:r>
              <a:rPr lang="en-US" sz="2800" b="1" dirty="0" err="1" smtClean="0">
                <a:solidFill>
                  <a:srgbClr val="FF0000"/>
                </a:solidFill>
              </a:rPr>
              <a:t>i</a:t>
            </a:r>
            <a:r>
              <a:rPr lang="en-US" sz="2800" b="1" dirty="0" smtClean="0"/>
              <a:t>, j, k</a:t>
            </a:r>
          </a:p>
          <a:p>
            <a:r>
              <a:rPr lang="ru-RU" sz="2800" b="1" dirty="0" err="1" smtClean="0"/>
              <a:t>нц</a:t>
            </a:r>
            <a:r>
              <a:rPr lang="ru-RU" sz="2800" b="1" dirty="0" smtClean="0"/>
              <a:t> для</a:t>
            </a:r>
            <a:r>
              <a:rPr lang="ru-RU" sz="2800" b="1" dirty="0" smtClean="0">
                <a:solidFill>
                  <a:srgbClr val="FF0000"/>
                </a:solidFill>
              </a:rPr>
              <a:t> </a:t>
            </a:r>
            <a:r>
              <a:rPr lang="ru-RU" sz="2800" b="1" dirty="0" err="1" smtClean="0">
                <a:solidFill>
                  <a:srgbClr val="FF0000"/>
                </a:solidFill>
              </a:rPr>
              <a:t>i</a:t>
            </a:r>
            <a:r>
              <a:rPr lang="ru-RU" sz="2800" b="1" dirty="0" smtClean="0">
                <a:solidFill>
                  <a:srgbClr val="FF0000"/>
                </a:solidFill>
              </a:rPr>
              <a:t> </a:t>
            </a:r>
            <a:r>
              <a:rPr lang="ru-RU" sz="2800" b="1" dirty="0" smtClean="0"/>
              <a:t>от 1 до N</a:t>
            </a:r>
          </a:p>
          <a:p>
            <a:r>
              <a:rPr lang="ru-RU" sz="2800" b="1" dirty="0" smtClean="0"/>
              <a:t>ввод </a:t>
            </a:r>
            <a:r>
              <a:rPr lang="en-US" sz="2800" b="1" dirty="0" smtClean="0"/>
              <a:t>a[</a:t>
            </a:r>
            <a:r>
              <a:rPr lang="en-US" sz="2800" b="1" dirty="0" err="1" smtClean="0"/>
              <a:t>i</a:t>
            </a:r>
            <a:r>
              <a:rPr lang="en-US" sz="2800" b="1" dirty="0" smtClean="0"/>
              <a:t>]</a:t>
            </a:r>
          </a:p>
          <a:p>
            <a:r>
              <a:rPr lang="ru-RU" sz="2800" b="1" dirty="0" err="1" smtClean="0"/>
              <a:t>кц</a:t>
            </a:r>
            <a:endParaRPr lang="ru-RU" sz="2800" b="1" dirty="0" smtClean="0"/>
          </a:p>
          <a:p>
            <a:r>
              <a:rPr lang="ru-RU" sz="2800" b="1" dirty="0" smtClean="0"/>
              <a:t>...</a:t>
            </a:r>
          </a:p>
          <a:p>
            <a:endParaRPr lang="ru-RU" sz="2800" b="1" dirty="0" smtClean="0"/>
          </a:p>
          <a:p>
            <a:endParaRPr lang="ru-RU" sz="2800" b="1" dirty="0" smtClean="0"/>
          </a:p>
          <a:p>
            <a:endParaRPr lang="ru-RU" sz="2800" b="1" dirty="0" smtClean="0"/>
          </a:p>
          <a:p>
            <a:endParaRPr lang="ru-RU" sz="2800" b="1" dirty="0" smtClean="0"/>
          </a:p>
          <a:p>
            <a:r>
              <a:rPr lang="ru-RU" sz="2800" b="1" dirty="0" smtClean="0"/>
              <a:t>кон</a:t>
            </a:r>
            <a:endParaRPr lang="ru-RU" sz="2800" b="1" dirty="0"/>
          </a:p>
        </p:txBody>
      </p:sp>
      <p:sp>
        <p:nvSpPr>
          <p:cNvPr id="11" name="Прямоугольная выноска 10"/>
          <p:cNvSpPr/>
          <p:nvPr/>
        </p:nvSpPr>
        <p:spPr>
          <a:xfrm>
            <a:off x="857224" y="3857628"/>
            <a:ext cx="2786082" cy="2357454"/>
          </a:xfrm>
          <a:prstGeom prst="wedgeRectCallout">
            <a:avLst>
              <a:gd name="adj1" fmla="val -68041"/>
              <a:gd name="adj2" fmla="val -31635"/>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altLang="ru-RU" sz="2400" b="1" dirty="0" smtClean="0">
                <a:solidFill>
                  <a:schemeClr val="tx1"/>
                </a:solidFill>
                <a:ea typeface="Calibri" pitchFamily="34" charset="0"/>
                <a:cs typeface="Times New Roman" pitchFamily="18" charset="0"/>
              </a:rPr>
              <a:t>k:=0</a:t>
            </a:r>
            <a:endParaRPr lang="ru-RU" altLang="ru-RU" sz="2400" b="1" dirty="0" smtClean="0">
              <a:solidFill>
                <a:schemeClr val="tx1"/>
              </a:solidFill>
              <a:ea typeface="Calibri" pitchFamily="34" charset="0"/>
              <a:cs typeface="Times New Roman" pitchFamily="18" charset="0"/>
            </a:endParaRPr>
          </a:p>
          <a:p>
            <a:r>
              <a:rPr lang="ru-RU" sz="2400" b="1" dirty="0" err="1" smtClean="0">
                <a:solidFill>
                  <a:schemeClr val="tx1"/>
                </a:solidFill>
              </a:rPr>
              <a:t>нц</a:t>
            </a:r>
            <a:r>
              <a:rPr lang="ru-RU" sz="2400" b="1" dirty="0" smtClean="0">
                <a:solidFill>
                  <a:schemeClr val="tx1"/>
                </a:solidFill>
              </a:rPr>
              <a:t> для </a:t>
            </a:r>
            <a:r>
              <a:rPr lang="ru-RU" sz="2400" b="1" dirty="0" err="1" smtClean="0">
                <a:solidFill>
                  <a:schemeClr val="tx1"/>
                </a:solidFill>
              </a:rPr>
              <a:t>i</a:t>
            </a:r>
            <a:r>
              <a:rPr lang="ru-RU" sz="2400" b="1" dirty="0" smtClean="0">
                <a:solidFill>
                  <a:schemeClr val="tx1"/>
                </a:solidFill>
              </a:rPr>
              <a:t> от 1 до N-1</a:t>
            </a:r>
          </a:p>
          <a:p>
            <a:endParaRPr lang="en-US" sz="2400" b="1" dirty="0" smtClean="0">
              <a:solidFill>
                <a:schemeClr val="tx1"/>
              </a:solidFill>
            </a:endParaRPr>
          </a:p>
          <a:p>
            <a:r>
              <a:rPr lang="ru-RU" sz="2400" b="1" dirty="0" err="1" smtClean="0">
                <a:solidFill>
                  <a:schemeClr val="tx1"/>
                </a:solidFill>
              </a:rPr>
              <a:t>кц</a:t>
            </a:r>
            <a:endParaRPr lang="ru-RU" sz="2400" b="1" dirty="0" smtClean="0">
              <a:solidFill>
                <a:schemeClr val="tx1"/>
              </a:solidFill>
            </a:endParaRPr>
          </a:p>
          <a:p>
            <a:r>
              <a:rPr lang="ru-RU" sz="2400" b="1" dirty="0" smtClean="0">
                <a:solidFill>
                  <a:schemeClr val="tx1"/>
                </a:solidFill>
              </a:rPr>
              <a:t>вывод </a:t>
            </a:r>
            <a:r>
              <a:rPr lang="en-US" sz="2400" b="1" dirty="0" smtClean="0">
                <a:solidFill>
                  <a:schemeClr val="tx1"/>
                </a:solidFill>
              </a:rPr>
              <a:t>k</a:t>
            </a:r>
            <a:endParaRPr lang="ru-RU" sz="2400" b="1" dirty="0" smtClean="0">
              <a:solidFill>
                <a:schemeClr val="tx1"/>
              </a:solidFill>
            </a:endParaRPr>
          </a:p>
        </p:txBody>
      </p:sp>
      <p:sp>
        <p:nvSpPr>
          <p:cNvPr id="7" name="Прямоугольная выноска 6"/>
          <p:cNvSpPr/>
          <p:nvPr/>
        </p:nvSpPr>
        <p:spPr>
          <a:xfrm>
            <a:off x="3929058" y="3143248"/>
            <a:ext cx="5000660" cy="3071834"/>
          </a:xfrm>
          <a:prstGeom prst="wedgeRectCallout">
            <a:avLst>
              <a:gd name="adj1" fmla="val -98831"/>
              <a:gd name="adj2" fmla="val 12848"/>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err="1" smtClean="0">
                <a:solidFill>
                  <a:schemeClr val="tx1"/>
                </a:solidFill>
              </a:rPr>
              <a:t>нц</a:t>
            </a:r>
            <a:r>
              <a:rPr lang="ru-RU" sz="2800" b="1" dirty="0" smtClean="0">
                <a:solidFill>
                  <a:schemeClr val="tx1"/>
                </a:solidFill>
              </a:rPr>
              <a:t> для </a:t>
            </a:r>
            <a:r>
              <a:rPr lang="ru-RU" sz="2800" b="1" dirty="0" err="1" smtClean="0">
                <a:solidFill>
                  <a:schemeClr val="tx1"/>
                </a:solidFill>
              </a:rPr>
              <a:t>i</a:t>
            </a:r>
            <a:r>
              <a:rPr lang="ru-RU" sz="2800" b="1" dirty="0" smtClean="0">
                <a:solidFill>
                  <a:schemeClr val="tx1"/>
                </a:solidFill>
              </a:rPr>
              <a:t> от 1 до N-1</a:t>
            </a:r>
          </a:p>
          <a:p>
            <a:endParaRPr lang="ru-RU" sz="2800" b="1" dirty="0" smtClean="0">
              <a:solidFill>
                <a:schemeClr val="tx1"/>
              </a:solidFill>
            </a:endParaRPr>
          </a:p>
          <a:p>
            <a:endParaRPr lang="ru-RU" sz="2800" b="1" dirty="0" smtClean="0">
              <a:solidFill>
                <a:schemeClr val="tx1"/>
              </a:solidFill>
            </a:endParaRPr>
          </a:p>
          <a:p>
            <a:endParaRPr lang="ru-RU" sz="2800" b="1" dirty="0" smtClean="0">
              <a:solidFill>
                <a:schemeClr val="tx1"/>
              </a:solidFill>
            </a:endParaRPr>
          </a:p>
          <a:p>
            <a:r>
              <a:rPr lang="ru-RU" sz="2800" b="1" dirty="0" smtClean="0">
                <a:solidFill>
                  <a:schemeClr val="tx1"/>
                </a:solidFill>
              </a:rPr>
              <a:t> </a:t>
            </a:r>
            <a:endParaRPr lang="en-US" sz="2800" b="1" dirty="0" smtClean="0">
              <a:solidFill>
                <a:schemeClr val="tx1"/>
              </a:solidFill>
            </a:endParaRPr>
          </a:p>
          <a:p>
            <a:r>
              <a:rPr lang="ru-RU" sz="2800" b="1" dirty="0" err="1" smtClean="0">
                <a:solidFill>
                  <a:schemeClr val="tx1"/>
                </a:solidFill>
              </a:rPr>
              <a:t>кц</a:t>
            </a:r>
            <a:endParaRPr lang="ru-RU" sz="2800" b="1" dirty="0" smtClean="0">
              <a:solidFill>
                <a:schemeClr val="tx1"/>
              </a:solidFill>
            </a:endParaRPr>
          </a:p>
        </p:txBody>
      </p:sp>
      <p:sp>
        <p:nvSpPr>
          <p:cNvPr id="8" name="TextBox 7"/>
          <p:cNvSpPr txBox="1"/>
          <p:nvPr/>
        </p:nvSpPr>
        <p:spPr>
          <a:xfrm>
            <a:off x="4214810" y="4143380"/>
            <a:ext cx="4714908" cy="1015663"/>
          </a:xfrm>
          <a:prstGeom prst="rect">
            <a:avLst/>
          </a:prstGeom>
          <a:solidFill>
            <a:schemeClr val="accent3">
              <a:lumMod val="40000"/>
              <a:lumOff val="60000"/>
            </a:schemeClr>
          </a:solidFill>
        </p:spPr>
        <p:txBody>
          <a:bodyPr wrap="square" rtlCol="0">
            <a:spAutoFit/>
          </a:bodyPr>
          <a:lstStyle/>
          <a:p>
            <a:r>
              <a:rPr lang="ru-RU" sz="2000" b="1" dirty="0" smtClean="0"/>
              <a:t>если </a:t>
            </a:r>
            <a:r>
              <a:rPr lang="en-US" sz="2000" b="1" dirty="0" smtClean="0"/>
              <a:t>mod(a[</a:t>
            </a:r>
            <a:r>
              <a:rPr lang="en-US" sz="2000" b="1" dirty="0" err="1" smtClean="0"/>
              <a:t>i</a:t>
            </a:r>
            <a:r>
              <a:rPr lang="en-US" sz="2000" b="1" dirty="0" smtClean="0"/>
              <a:t>],3)=0 </a:t>
            </a:r>
            <a:r>
              <a:rPr lang="ru-RU" sz="2000" b="1" u="sng" dirty="0" smtClean="0"/>
              <a:t>или</a:t>
            </a:r>
            <a:r>
              <a:rPr lang="en-US" sz="2000" b="1" dirty="0" smtClean="0"/>
              <a:t> mod(a[</a:t>
            </a:r>
            <a:r>
              <a:rPr lang="en-US" sz="2000" b="1" dirty="0" err="1" smtClean="0"/>
              <a:t>i</a:t>
            </a:r>
            <a:r>
              <a:rPr lang="ru-RU" sz="2000" b="1" dirty="0" smtClean="0"/>
              <a:t>+1</a:t>
            </a:r>
            <a:r>
              <a:rPr lang="en-US" sz="2000" b="1" dirty="0" smtClean="0"/>
              <a:t>],3)=0 </a:t>
            </a:r>
            <a:r>
              <a:rPr lang="ru-RU" sz="2000" b="1" dirty="0" smtClean="0"/>
              <a:t> то</a:t>
            </a:r>
            <a:r>
              <a:rPr lang="en-US" sz="2000" b="1" dirty="0" smtClean="0"/>
              <a:t> k=k+1</a:t>
            </a:r>
          </a:p>
          <a:p>
            <a:r>
              <a:rPr lang="ru-RU" sz="2000" b="1" dirty="0" smtClean="0"/>
              <a:t>все</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500430" y="214313"/>
            <a:ext cx="5429258" cy="1015663"/>
          </a:xfrm>
          <a:prstGeom prst="rect">
            <a:avLst/>
          </a:prstGeom>
          <a:noFill/>
          <a:ln w="22225">
            <a:solidFill>
              <a:srgbClr val="FF0000"/>
            </a:solidFill>
            <a:miter lim="800000"/>
            <a:headEnd/>
            <a:tailEnd/>
          </a:ln>
          <a:effectLst/>
        </p:spPr>
        <p:txBody>
          <a:bodyPr wrap="square" anchor="ctr">
            <a:spAutoFit/>
          </a:bodyPr>
          <a:lstStyle/>
          <a:p>
            <a:pPr algn="just">
              <a:defRPr/>
            </a:pPr>
            <a:r>
              <a:rPr lang="ru-RU" sz="2000" b="1" dirty="0" smtClean="0">
                <a:solidFill>
                  <a:srgbClr val="0067B4"/>
                </a:solidFill>
              </a:rPr>
              <a:t>Опишите … алгоритм, позволяющий найти и вывести </a:t>
            </a:r>
            <a:r>
              <a:rPr lang="ru-RU" sz="2000" b="1" u="sng" dirty="0" smtClean="0">
                <a:solidFill>
                  <a:srgbClr val="0067B4"/>
                </a:solidFill>
              </a:rPr>
              <a:t>количество пар элементов массива, </a:t>
            </a:r>
            <a:r>
              <a:rPr lang="ru-RU" sz="2000" b="1" dirty="0" smtClean="0">
                <a:solidFill>
                  <a:srgbClr val="0067B4"/>
                </a:solidFill>
              </a:rPr>
              <a:t>в которых хотя бы одно число делится на 3.</a:t>
            </a:r>
            <a:endParaRPr lang="ru-RU" sz="2000" b="1" dirty="0">
              <a:solidFill>
                <a:schemeClr val="bg1"/>
              </a:solidFill>
              <a:latin typeface="Arial" pitchFamily="34" charset="0"/>
              <a:cs typeface="+mn-cs"/>
            </a:endParaRPr>
          </a:p>
        </p:txBody>
      </p:sp>
      <p:sp>
        <p:nvSpPr>
          <p:cNvPr id="6" name="Номер слайда 5"/>
          <p:cNvSpPr>
            <a:spLocks noGrp="1"/>
          </p:cNvSpPr>
          <p:nvPr>
            <p:ph type="sldNum" sz="quarter" idx="12"/>
          </p:nvPr>
        </p:nvSpPr>
        <p:spPr/>
        <p:txBody>
          <a:bodyPr/>
          <a:lstStyle/>
          <a:p>
            <a:pPr>
              <a:defRPr/>
            </a:pPr>
            <a:fld id="{C56FE54C-4059-471E-95A0-A18210EA3E34}" type="slidenum">
              <a:rPr lang="ru-RU"/>
              <a:pPr>
                <a:defRPr/>
              </a:pPr>
              <a:t>13</a:t>
            </a:fld>
            <a:endParaRPr lang="ru-RU"/>
          </a:p>
        </p:txBody>
      </p:sp>
      <p:sp>
        <p:nvSpPr>
          <p:cNvPr id="9" name="Прямоугольник 8"/>
          <p:cNvSpPr/>
          <p:nvPr/>
        </p:nvSpPr>
        <p:spPr>
          <a:xfrm>
            <a:off x="214282" y="0"/>
            <a:ext cx="3286116" cy="6401753"/>
          </a:xfrm>
          <a:prstGeom prst="rect">
            <a:avLst/>
          </a:prstGeom>
          <a:solidFill>
            <a:srgbClr val="FFFF99"/>
          </a:solidFill>
        </p:spPr>
        <p:txBody>
          <a:bodyPr wrap="square">
            <a:spAutoFit/>
          </a:bodyPr>
          <a:lstStyle/>
          <a:p>
            <a:r>
              <a:rPr lang="ru-RU" b="1" u="sng" dirty="0" smtClean="0">
                <a:solidFill>
                  <a:srgbClr val="FF0000"/>
                </a:solidFill>
              </a:rPr>
              <a:t>Алгоритмический язык</a:t>
            </a:r>
          </a:p>
          <a:p>
            <a:r>
              <a:rPr lang="ru-RU" sz="2800" b="1" dirty="0" err="1" smtClean="0"/>
              <a:t>алг</a:t>
            </a:r>
            <a:endParaRPr lang="ru-RU" sz="2800" b="1" dirty="0" smtClean="0"/>
          </a:p>
          <a:p>
            <a:r>
              <a:rPr lang="ru-RU" sz="2800" b="1" dirty="0" err="1" smtClean="0"/>
              <a:t>нач</a:t>
            </a:r>
            <a:endParaRPr lang="ru-RU" sz="2800" b="1" dirty="0" smtClean="0"/>
          </a:p>
          <a:p>
            <a:r>
              <a:rPr lang="ru-RU" sz="2800" b="1" dirty="0" smtClean="0"/>
              <a:t>цел </a:t>
            </a:r>
            <a:r>
              <a:rPr lang="en-US" sz="2800" b="1" dirty="0" smtClean="0"/>
              <a:t>N = 20</a:t>
            </a:r>
          </a:p>
          <a:p>
            <a:r>
              <a:rPr lang="ru-RU" sz="2800" b="1" dirty="0" err="1" smtClean="0"/>
              <a:t>целтаб</a:t>
            </a:r>
            <a:r>
              <a:rPr lang="ru-RU" sz="2800" b="1" dirty="0" smtClean="0"/>
              <a:t> </a:t>
            </a:r>
            <a:r>
              <a:rPr lang="en-US" sz="2800" b="1" dirty="0" smtClean="0"/>
              <a:t>a[1:N]</a:t>
            </a:r>
          </a:p>
          <a:p>
            <a:r>
              <a:rPr lang="ru-RU" sz="2800" b="1" dirty="0" smtClean="0"/>
              <a:t>цел </a:t>
            </a:r>
            <a:r>
              <a:rPr lang="en-US" sz="2800" b="1" dirty="0" err="1" smtClean="0">
                <a:solidFill>
                  <a:srgbClr val="FF0000"/>
                </a:solidFill>
              </a:rPr>
              <a:t>i</a:t>
            </a:r>
            <a:r>
              <a:rPr lang="en-US" sz="2800" b="1" dirty="0" smtClean="0"/>
              <a:t>, j, </a:t>
            </a:r>
            <a:r>
              <a:rPr lang="en-US" sz="2800" b="1" dirty="0" smtClean="0">
                <a:solidFill>
                  <a:srgbClr val="0033CC"/>
                </a:solidFill>
              </a:rPr>
              <a:t>k</a:t>
            </a:r>
          </a:p>
          <a:p>
            <a:r>
              <a:rPr lang="ru-RU" sz="2800" b="1" dirty="0" err="1" smtClean="0"/>
              <a:t>нц</a:t>
            </a:r>
            <a:r>
              <a:rPr lang="ru-RU" sz="2800" b="1" dirty="0" smtClean="0"/>
              <a:t> для</a:t>
            </a:r>
            <a:r>
              <a:rPr lang="ru-RU" sz="2800" b="1" dirty="0" smtClean="0">
                <a:solidFill>
                  <a:srgbClr val="FF0000"/>
                </a:solidFill>
              </a:rPr>
              <a:t> </a:t>
            </a:r>
            <a:r>
              <a:rPr lang="ru-RU" sz="2800" b="1" dirty="0" err="1" smtClean="0">
                <a:solidFill>
                  <a:srgbClr val="FF0000"/>
                </a:solidFill>
              </a:rPr>
              <a:t>i</a:t>
            </a:r>
            <a:r>
              <a:rPr lang="ru-RU" sz="2800" b="1" dirty="0" smtClean="0">
                <a:solidFill>
                  <a:srgbClr val="FF0000"/>
                </a:solidFill>
              </a:rPr>
              <a:t> </a:t>
            </a:r>
            <a:r>
              <a:rPr lang="ru-RU" sz="2800" b="1" dirty="0" smtClean="0"/>
              <a:t>от 1 до N</a:t>
            </a:r>
          </a:p>
          <a:p>
            <a:r>
              <a:rPr lang="ru-RU" sz="2800" b="1" dirty="0" smtClean="0"/>
              <a:t>ввод </a:t>
            </a:r>
            <a:r>
              <a:rPr lang="en-US" sz="2800" b="1" dirty="0" smtClean="0"/>
              <a:t>a[</a:t>
            </a:r>
            <a:r>
              <a:rPr lang="en-US" sz="2800" b="1" dirty="0" err="1" smtClean="0"/>
              <a:t>i</a:t>
            </a:r>
            <a:r>
              <a:rPr lang="en-US" sz="2800" b="1" dirty="0" smtClean="0"/>
              <a:t>]</a:t>
            </a:r>
          </a:p>
          <a:p>
            <a:r>
              <a:rPr lang="ru-RU" sz="2800" b="1" dirty="0" err="1" smtClean="0"/>
              <a:t>кц</a:t>
            </a:r>
            <a:endParaRPr lang="ru-RU" sz="2800" b="1" dirty="0" smtClean="0"/>
          </a:p>
          <a:p>
            <a:r>
              <a:rPr lang="ru-RU" sz="2800" b="1" dirty="0" smtClean="0"/>
              <a:t>...</a:t>
            </a:r>
          </a:p>
          <a:p>
            <a:endParaRPr lang="ru-RU" sz="2800" b="1" dirty="0" smtClean="0"/>
          </a:p>
          <a:p>
            <a:endParaRPr lang="ru-RU" sz="2800" b="1" dirty="0" smtClean="0"/>
          </a:p>
          <a:p>
            <a:endParaRPr lang="ru-RU" sz="2800" b="1" dirty="0" smtClean="0"/>
          </a:p>
          <a:p>
            <a:endParaRPr lang="ru-RU" sz="2800" b="1" dirty="0" smtClean="0"/>
          </a:p>
          <a:p>
            <a:r>
              <a:rPr lang="ru-RU" sz="2800" b="1" dirty="0" smtClean="0"/>
              <a:t>кон</a:t>
            </a:r>
            <a:endParaRPr lang="ru-RU" sz="2800" b="1" dirty="0"/>
          </a:p>
        </p:txBody>
      </p:sp>
      <p:sp>
        <p:nvSpPr>
          <p:cNvPr id="10" name="Прямоугольная выноска 9"/>
          <p:cNvSpPr/>
          <p:nvPr/>
        </p:nvSpPr>
        <p:spPr>
          <a:xfrm>
            <a:off x="3071802" y="2428868"/>
            <a:ext cx="5643563" cy="3643312"/>
          </a:xfrm>
          <a:prstGeom prst="wedgeRectCallout">
            <a:avLst>
              <a:gd name="adj1" fmla="val -96301"/>
              <a:gd name="adj2" fmla="val 13040"/>
            </a:avLst>
          </a:prstGeom>
          <a:blipFill>
            <a:blip r:embed="rId2"/>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sz="2400" b="1" dirty="0" smtClean="0"/>
          </a:p>
          <a:p>
            <a:pPr algn="r"/>
            <a:r>
              <a:rPr lang="ru-RU" sz="2400" b="1" u="sng" dirty="0" smtClean="0">
                <a:solidFill>
                  <a:schemeClr val="tx1"/>
                </a:solidFill>
              </a:rPr>
              <a:t>Вид решения учащегося на Алгоритмическом языке</a:t>
            </a:r>
          </a:p>
          <a:p>
            <a:r>
              <a:rPr lang="en-US" altLang="ru-RU" sz="2400" b="1" dirty="0" smtClean="0">
                <a:solidFill>
                  <a:schemeClr val="tx1"/>
                </a:solidFill>
                <a:ea typeface="Calibri" pitchFamily="34" charset="0"/>
                <a:cs typeface="Times New Roman" pitchFamily="18" charset="0"/>
              </a:rPr>
              <a:t>k:=0</a:t>
            </a:r>
            <a:endParaRPr lang="ru-RU" altLang="ru-RU" sz="2400" b="1" dirty="0" smtClean="0">
              <a:solidFill>
                <a:schemeClr val="tx1"/>
              </a:solidFill>
              <a:ea typeface="Calibri" pitchFamily="34" charset="0"/>
              <a:cs typeface="Times New Roman" pitchFamily="18" charset="0"/>
            </a:endParaRPr>
          </a:p>
          <a:p>
            <a:r>
              <a:rPr lang="ru-RU" sz="2400" b="1" dirty="0" err="1" smtClean="0">
                <a:solidFill>
                  <a:schemeClr val="tx1"/>
                </a:solidFill>
              </a:rPr>
              <a:t>нц</a:t>
            </a:r>
            <a:r>
              <a:rPr lang="ru-RU" sz="2400" b="1" dirty="0" smtClean="0">
                <a:solidFill>
                  <a:schemeClr val="tx1"/>
                </a:solidFill>
              </a:rPr>
              <a:t> для </a:t>
            </a:r>
            <a:r>
              <a:rPr lang="ru-RU" sz="2400" b="1" dirty="0" err="1" smtClean="0">
                <a:solidFill>
                  <a:schemeClr val="tx1"/>
                </a:solidFill>
              </a:rPr>
              <a:t>i</a:t>
            </a:r>
            <a:r>
              <a:rPr lang="ru-RU" sz="2400" b="1" dirty="0" smtClean="0">
                <a:solidFill>
                  <a:schemeClr val="tx1"/>
                </a:solidFill>
              </a:rPr>
              <a:t> от 1 до N-1</a:t>
            </a:r>
          </a:p>
          <a:p>
            <a:r>
              <a:rPr lang="ru-RU" sz="2400" b="1" dirty="0" smtClean="0">
                <a:solidFill>
                  <a:schemeClr val="tx1"/>
                </a:solidFill>
              </a:rPr>
              <a:t>если </a:t>
            </a:r>
            <a:r>
              <a:rPr lang="en-US" sz="2400" b="1" dirty="0" smtClean="0">
                <a:solidFill>
                  <a:schemeClr val="tx1"/>
                </a:solidFill>
              </a:rPr>
              <a:t>mod(a[</a:t>
            </a:r>
            <a:r>
              <a:rPr lang="en-US" sz="2400" b="1" dirty="0" err="1" smtClean="0">
                <a:solidFill>
                  <a:schemeClr val="tx1"/>
                </a:solidFill>
              </a:rPr>
              <a:t>i</a:t>
            </a:r>
            <a:r>
              <a:rPr lang="en-US" sz="2400" b="1" dirty="0" smtClean="0">
                <a:solidFill>
                  <a:schemeClr val="tx1"/>
                </a:solidFill>
              </a:rPr>
              <a:t>],3)=0 </a:t>
            </a:r>
            <a:r>
              <a:rPr lang="ru-RU" sz="2400" b="1" u="sng" dirty="0" smtClean="0">
                <a:solidFill>
                  <a:schemeClr val="tx1"/>
                </a:solidFill>
              </a:rPr>
              <a:t>или</a:t>
            </a:r>
            <a:r>
              <a:rPr lang="en-US" sz="2400" b="1" dirty="0" smtClean="0">
                <a:solidFill>
                  <a:schemeClr val="tx1"/>
                </a:solidFill>
              </a:rPr>
              <a:t> mod(a[</a:t>
            </a:r>
            <a:r>
              <a:rPr lang="en-US" sz="2400" b="1" dirty="0" err="1" smtClean="0">
                <a:solidFill>
                  <a:schemeClr val="tx1"/>
                </a:solidFill>
              </a:rPr>
              <a:t>i</a:t>
            </a:r>
            <a:r>
              <a:rPr lang="ru-RU" sz="2400" b="1" dirty="0" smtClean="0">
                <a:solidFill>
                  <a:schemeClr val="tx1"/>
                </a:solidFill>
              </a:rPr>
              <a:t>+1</a:t>
            </a:r>
            <a:r>
              <a:rPr lang="en-US" sz="2400" b="1" dirty="0" smtClean="0">
                <a:solidFill>
                  <a:schemeClr val="tx1"/>
                </a:solidFill>
              </a:rPr>
              <a:t>],3)=0 </a:t>
            </a:r>
            <a:r>
              <a:rPr lang="ru-RU" sz="2400" b="1" dirty="0" smtClean="0">
                <a:solidFill>
                  <a:schemeClr val="tx1"/>
                </a:solidFill>
              </a:rPr>
              <a:t> то</a:t>
            </a:r>
            <a:r>
              <a:rPr lang="en-US" sz="2400" b="1" dirty="0" smtClean="0">
                <a:solidFill>
                  <a:schemeClr val="tx1"/>
                </a:solidFill>
              </a:rPr>
              <a:t> k=k+1</a:t>
            </a:r>
          </a:p>
          <a:p>
            <a:r>
              <a:rPr lang="ru-RU" sz="2400" b="1" dirty="0" smtClean="0">
                <a:solidFill>
                  <a:schemeClr val="tx1"/>
                </a:solidFill>
              </a:rPr>
              <a:t>все</a:t>
            </a:r>
          </a:p>
          <a:p>
            <a:r>
              <a:rPr lang="ru-RU" sz="2400" b="1" dirty="0" err="1" smtClean="0">
                <a:solidFill>
                  <a:schemeClr val="tx1"/>
                </a:solidFill>
              </a:rPr>
              <a:t>кц</a:t>
            </a:r>
            <a:endParaRPr lang="ru-RU" sz="2400" b="1" dirty="0" smtClean="0">
              <a:solidFill>
                <a:schemeClr val="tx1"/>
              </a:solidFill>
            </a:endParaRPr>
          </a:p>
          <a:p>
            <a:r>
              <a:rPr lang="ru-RU" sz="2400" b="1" dirty="0" smtClean="0">
                <a:solidFill>
                  <a:schemeClr val="tx1"/>
                </a:solidFill>
              </a:rPr>
              <a:t>вывод </a:t>
            </a:r>
            <a:r>
              <a:rPr lang="en-US" sz="2400" b="1" dirty="0" smtClean="0">
                <a:solidFill>
                  <a:schemeClr val="tx1"/>
                </a:solidFill>
              </a:rPr>
              <a:t>k</a:t>
            </a:r>
            <a:endParaRPr lang="ru-RU" sz="2400" b="1" u="sng" dirty="0" smtClean="0">
              <a:solidFill>
                <a:schemeClr val="tx1"/>
              </a:solidFill>
            </a:endParaRPr>
          </a:p>
          <a:p>
            <a:pPr fontAlgn="auto">
              <a:spcBef>
                <a:spcPts val="0"/>
              </a:spcBef>
              <a:spcAft>
                <a:spcPts val="0"/>
              </a:spcAft>
              <a:defRPr/>
            </a:pPr>
            <a:endParaRPr lang="ru-RU" sz="2400" b="1" u="sn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500430" y="214313"/>
            <a:ext cx="5429258" cy="1015663"/>
          </a:xfrm>
          <a:prstGeom prst="rect">
            <a:avLst/>
          </a:prstGeom>
          <a:noFill/>
          <a:ln w="22225">
            <a:solidFill>
              <a:srgbClr val="FF0000"/>
            </a:solidFill>
            <a:miter lim="800000"/>
            <a:headEnd/>
            <a:tailEnd/>
          </a:ln>
          <a:effectLst/>
        </p:spPr>
        <p:txBody>
          <a:bodyPr wrap="square" anchor="ctr">
            <a:spAutoFit/>
          </a:bodyPr>
          <a:lstStyle/>
          <a:p>
            <a:pPr algn="just">
              <a:defRPr/>
            </a:pPr>
            <a:r>
              <a:rPr lang="ru-RU" sz="2000" b="1" dirty="0" smtClean="0">
                <a:solidFill>
                  <a:srgbClr val="0067B4"/>
                </a:solidFill>
              </a:rPr>
              <a:t>Опишите … алгоритм, позволяющий найти и вывести </a:t>
            </a:r>
            <a:r>
              <a:rPr lang="ru-RU" sz="2000" b="1" u="sng" dirty="0" smtClean="0">
                <a:solidFill>
                  <a:srgbClr val="0067B4"/>
                </a:solidFill>
              </a:rPr>
              <a:t>количество пар элементов массива, </a:t>
            </a:r>
            <a:r>
              <a:rPr lang="ru-RU" sz="2000" b="1" dirty="0" smtClean="0">
                <a:solidFill>
                  <a:srgbClr val="0067B4"/>
                </a:solidFill>
              </a:rPr>
              <a:t>в которых хотя бы одно число делится на 3.</a:t>
            </a:r>
            <a:endParaRPr lang="ru-RU" sz="2000" b="1" dirty="0">
              <a:solidFill>
                <a:schemeClr val="bg1"/>
              </a:solidFill>
              <a:latin typeface="Arial" pitchFamily="34" charset="0"/>
              <a:cs typeface="+mn-cs"/>
            </a:endParaRPr>
          </a:p>
        </p:txBody>
      </p:sp>
      <p:sp>
        <p:nvSpPr>
          <p:cNvPr id="6" name="Номер слайда 5"/>
          <p:cNvSpPr>
            <a:spLocks noGrp="1"/>
          </p:cNvSpPr>
          <p:nvPr>
            <p:ph type="sldNum" sz="quarter" idx="12"/>
          </p:nvPr>
        </p:nvSpPr>
        <p:spPr/>
        <p:txBody>
          <a:bodyPr/>
          <a:lstStyle/>
          <a:p>
            <a:pPr>
              <a:defRPr/>
            </a:pPr>
            <a:fld id="{C56FE54C-4059-471E-95A0-A18210EA3E34}" type="slidenum">
              <a:rPr lang="ru-RU"/>
              <a:pPr>
                <a:defRPr/>
              </a:pPr>
              <a:t>14</a:t>
            </a:fld>
            <a:endParaRPr lang="ru-RU"/>
          </a:p>
        </p:txBody>
      </p:sp>
      <p:sp>
        <p:nvSpPr>
          <p:cNvPr id="7" name="Прямоугольник 6"/>
          <p:cNvSpPr/>
          <p:nvPr/>
        </p:nvSpPr>
        <p:spPr>
          <a:xfrm>
            <a:off x="214282" y="285728"/>
            <a:ext cx="4572000" cy="4678204"/>
          </a:xfrm>
          <a:prstGeom prst="rect">
            <a:avLst/>
          </a:prstGeom>
        </p:spPr>
        <p:txBody>
          <a:bodyPr>
            <a:spAutoFit/>
          </a:bodyPr>
          <a:lstStyle/>
          <a:p>
            <a:r>
              <a:rPr lang="ru-RU" b="1" u="sng" dirty="0" smtClean="0">
                <a:solidFill>
                  <a:srgbClr val="FF0000"/>
                </a:solidFill>
              </a:rPr>
              <a:t>Паскаль</a:t>
            </a:r>
          </a:p>
          <a:p>
            <a:r>
              <a:rPr lang="en-US" sz="2800" b="1" dirty="0" smtClean="0"/>
              <a:t>const</a:t>
            </a:r>
          </a:p>
          <a:p>
            <a:r>
              <a:rPr lang="en-US" sz="2800" b="1" dirty="0" smtClean="0"/>
              <a:t>N = 20;</a:t>
            </a:r>
          </a:p>
          <a:p>
            <a:r>
              <a:rPr lang="en-US" sz="2800" b="1" dirty="0" err="1" smtClean="0"/>
              <a:t>var</a:t>
            </a:r>
            <a:endParaRPr lang="en-US" sz="2800" b="1" dirty="0" smtClean="0"/>
          </a:p>
          <a:p>
            <a:r>
              <a:rPr lang="en-US" sz="2800" b="1" dirty="0" smtClean="0"/>
              <a:t>a: array [1..N] of integer;</a:t>
            </a:r>
          </a:p>
          <a:p>
            <a:r>
              <a:rPr lang="en-US" sz="2800" b="1" dirty="0" err="1" smtClean="0"/>
              <a:t>i</a:t>
            </a:r>
            <a:r>
              <a:rPr lang="en-US" sz="2800" b="1" dirty="0" smtClean="0"/>
              <a:t>, j, k: integer;</a:t>
            </a:r>
          </a:p>
          <a:p>
            <a:r>
              <a:rPr lang="en-US" sz="2800" b="1" dirty="0" smtClean="0"/>
              <a:t>begin</a:t>
            </a:r>
          </a:p>
          <a:p>
            <a:r>
              <a:rPr lang="pt-BR" sz="2800" b="1" dirty="0" smtClean="0"/>
              <a:t>for i := 1 to N do</a:t>
            </a:r>
          </a:p>
          <a:p>
            <a:r>
              <a:rPr lang="en-US" sz="2800" b="1" dirty="0" err="1" smtClean="0"/>
              <a:t>readln</a:t>
            </a:r>
            <a:r>
              <a:rPr lang="en-US" sz="2800" b="1" dirty="0" smtClean="0"/>
              <a:t>(a[</a:t>
            </a:r>
            <a:r>
              <a:rPr lang="en-US" sz="2800" b="1" dirty="0" err="1" smtClean="0"/>
              <a:t>i</a:t>
            </a:r>
            <a:r>
              <a:rPr lang="en-US" sz="2800" b="1" dirty="0" smtClean="0"/>
              <a:t>]);</a:t>
            </a:r>
          </a:p>
          <a:p>
            <a:r>
              <a:rPr lang="ru-RU" sz="2800" b="1" dirty="0" smtClean="0"/>
              <a:t>...</a:t>
            </a:r>
          </a:p>
          <a:p>
            <a:r>
              <a:rPr lang="en-US" sz="2800" b="1" dirty="0" smtClean="0"/>
              <a:t>end.</a:t>
            </a:r>
            <a:endParaRPr lang="ru-RU" sz="2800" dirty="0"/>
          </a:p>
        </p:txBody>
      </p:sp>
      <p:sp>
        <p:nvSpPr>
          <p:cNvPr id="10" name="Прямоугольная выноска 9"/>
          <p:cNvSpPr/>
          <p:nvPr/>
        </p:nvSpPr>
        <p:spPr>
          <a:xfrm>
            <a:off x="3071802" y="2428868"/>
            <a:ext cx="5643563" cy="3643312"/>
          </a:xfrm>
          <a:prstGeom prst="wedgeRectCallout">
            <a:avLst>
              <a:gd name="adj1" fmla="val -87745"/>
              <a:gd name="adj2" fmla="val 1760"/>
            </a:avLst>
          </a:prstGeom>
          <a:blipFill>
            <a:blip r:embed="rId2"/>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sz="2400" b="1" dirty="0" smtClean="0"/>
          </a:p>
          <a:p>
            <a:pPr algn="r"/>
            <a:r>
              <a:rPr lang="ru-RU" sz="2400" b="1" u="sng" dirty="0" smtClean="0">
                <a:solidFill>
                  <a:schemeClr val="tx1"/>
                </a:solidFill>
              </a:rPr>
              <a:t>Вид решения учащегося на языке Паскаль </a:t>
            </a:r>
            <a:r>
              <a:rPr lang="en-US" sz="2400" b="1" u="sng" dirty="0" smtClean="0">
                <a:solidFill>
                  <a:schemeClr val="tx1"/>
                </a:solidFill>
              </a:rPr>
              <a:t>ABC.net</a:t>
            </a:r>
            <a:r>
              <a:rPr lang="en-US" sz="2400" dirty="0" smtClean="0">
                <a:solidFill>
                  <a:schemeClr val="tx1"/>
                </a:solidFill>
              </a:rPr>
              <a:t> </a:t>
            </a:r>
          </a:p>
          <a:p>
            <a:r>
              <a:rPr lang="en-US" sz="2800" b="1" dirty="0" smtClean="0">
                <a:solidFill>
                  <a:schemeClr val="tx1"/>
                </a:solidFill>
              </a:rPr>
              <a:t>k := 0;</a:t>
            </a:r>
          </a:p>
          <a:p>
            <a:r>
              <a:rPr lang="pt-BR" sz="2800" b="1" dirty="0" smtClean="0">
                <a:solidFill>
                  <a:schemeClr val="tx1"/>
                </a:solidFill>
              </a:rPr>
              <a:t>for i := 1 to N-1 do</a:t>
            </a:r>
          </a:p>
          <a:p>
            <a:r>
              <a:rPr lang="en-US" sz="2800" b="1" dirty="0" smtClean="0">
                <a:solidFill>
                  <a:schemeClr val="tx1"/>
                </a:solidFill>
              </a:rPr>
              <a:t>if (a[</a:t>
            </a:r>
            <a:r>
              <a:rPr lang="en-US" sz="2800" b="1" dirty="0" err="1" smtClean="0">
                <a:solidFill>
                  <a:schemeClr val="tx1"/>
                </a:solidFill>
              </a:rPr>
              <a:t>i</a:t>
            </a:r>
            <a:r>
              <a:rPr lang="en-US" sz="2800" b="1" dirty="0" smtClean="0">
                <a:solidFill>
                  <a:schemeClr val="tx1"/>
                </a:solidFill>
              </a:rPr>
              <a:t>] mod 3=0) or (a[i+1] mod 3=0) then</a:t>
            </a:r>
            <a:r>
              <a:rPr lang="ru-RU" sz="2800" b="1" dirty="0" smtClean="0">
                <a:solidFill>
                  <a:schemeClr val="tx1"/>
                </a:solidFill>
              </a:rPr>
              <a:t> </a:t>
            </a:r>
            <a:r>
              <a:rPr lang="en-US" sz="2800" b="1" dirty="0" smtClean="0">
                <a:solidFill>
                  <a:schemeClr val="tx1"/>
                </a:solidFill>
              </a:rPr>
              <a:t>k:=k+1;</a:t>
            </a:r>
          </a:p>
          <a:p>
            <a:r>
              <a:rPr lang="en-US" sz="2800" b="1" dirty="0" err="1" smtClean="0">
                <a:solidFill>
                  <a:schemeClr val="tx1"/>
                </a:solidFill>
              </a:rPr>
              <a:t>writeln</a:t>
            </a:r>
            <a:r>
              <a:rPr lang="en-US" sz="2800" b="1" dirty="0" smtClean="0">
                <a:solidFill>
                  <a:schemeClr val="tx1"/>
                </a:solidFill>
              </a:rPr>
              <a:t>(k);</a:t>
            </a:r>
            <a:endParaRPr lang="ru-RU" sz="2800" b="1" u="sng" dirty="0" smtClean="0">
              <a:solidFill>
                <a:schemeClr val="tx1"/>
              </a:solidFill>
            </a:endParaRPr>
          </a:p>
          <a:p>
            <a:pPr fontAlgn="auto">
              <a:spcBef>
                <a:spcPts val="0"/>
              </a:spcBef>
              <a:spcAft>
                <a:spcPts val="0"/>
              </a:spcAft>
              <a:defRPr/>
            </a:pPr>
            <a:endParaRPr lang="ru-RU" sz="2400" b="1" u="sn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p>
            <a:pPr>
              <a:defRPr/>
            </a:pPr>
            <a:fld id="{EC3260A2-078A-4B7E-B699-5F724F7CB85F}" type="slidenum">
              <a:rPr lang="ru-RU"/>
              <a:pPr>
                <a:defRPr/>
              </a:pPr>
              <a:t>15</a:t>
            </a:fld>
            <a:endParaRPr lang="ru-RU"/>
          </a:p>
        </p:txBody>
      </p:sp>
      <p:sp>
        <p:nvSpPr>
          <p:cNvPr id="8" name="Прямоугольник 7"/>
          <p:cNvSpPr/>
          <p:nvPr/>
        </p:nvSpPr>
        <p:spPr>
          <a:xfrm>
            <a:off x="500034" y="357166"/>
            <a:ext cx="8001056" cy="830997"/>
          </a:xfrm>
          <a:prstGeom prst="rect">
            <a:avLst/>
          </a:prstGeom>
        </p:spPr>
        <p:txBody>
          <a:bodyPr wrap="square">
            <a:spAutoFit/>
          </a:bodyPr>
          <a:lstStyle/>
          <a:p>
            <a:pPr algn="ctr"/>
            <a:r>
              <a:rPr lang="ru-RU" sz="2400" b="1" u="sng" dirty="0" smtClean="0">
                <a:solidFill>
                  <a:schemeClr val="bg1"/>
                </a:solidFill>
              </a:rPr>
              <a:t>Пример 25-2 </a:t>
            </a:r>
            <a:r>
              <a:rPr lang="ru-RU" sz="2400" b="1" cap="all" dirty="0" smtClean="0">
                <a:solidFill>
                  <a:schemeClr val="bg1"/>
                </a:solidFill>
              </a:rPr>
              <a:t>Обработка троек элементов массива</a:t>
            </a:r>
            <a:br>
              <a:rPr lang="ru-RU" sz="2400" b="1" cap="all" dirty="0" smtClean="0">
                <a:solidFill>
                  <a:schemeClr val="bg1"/>
                </a:solidFill>
              </a:rPr>
            </a:br>
            <a:r>
              <a:rPr lang="ru-RU" sz="2400" b="1" cap="all" dirty="0" smtClean="0">
                <a:solidFill>
                  <a:schemeClr val="bg1"/>
                </a:solidFill>
              </a:rPr>
              <a:t> </a:t>
            </a:r>
            <a:r>
              <a:rPr lang="ru-RU" sz="2400" b="1" dirty="0" smtClean="0">
                <a:solidFill>
                  <a:schemeClr val="bg1"/>
                </a:solidFill>
              </a:rPr>
              <a:t>(из тренировочных работ ЕГЭ 2014-2016г)</a:t>
            </a:r>
            <a:endParaRPr lang="ru-RU" sz="2400" dirty="0"/>
          </a:p>
        </p:txBody>
      </p:sp>
      <p:sp>
        <p:nvSpPr>
          <p:cNvPr id="32769" name="Rectangle 1"/>
          <p:cNvSpPr>
            <a:spLocks noChangeArrowheads="1"/>
          </p:cNvSpPr>
          <p:nvPr/>
        </p:nvSpPr>
        <p:spPr bwMode="auto">
          <a:xfrm>
            <a:off x="142844" y="1357298"/>
            <a:ext cx="8786874" cy="477053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Calibri" pitchFamily="34" charset="0"/>
                <a:cs typeface="TimesNewRomanPSMT"/>
              </a:rPr>
              <a:t>Дан массив, содержащий 2000 неотрицательных целых чисел. Пиком называется не крайний элемент массива, который больше обоих своих соседей. Необходимо найти в массиве самый высокий пик, то есть пик, значение которого максимально. Если в массиве нет ни одного пика, </a:t>
            </a:r>
            <a:r>
              <a:rPr lang="ru-RU" sz="2400" b="1" dirty="0">
                <a:ea typeface="Calibri" pitchFamily="34" charset="0"/>
                <a:cs typeface="TimesNewRomanPSMT"/>
              </a:rPr>
              <a:t> </a:t>
            </a:r>
            <a:r>
              <a:rPr lang="ru-RU" sz="2400" b="1" dirty="0" smtClean="0">
                <a:ea typeface="Calibri" pitchFamily="34" charset="0"/>
                <a:cs typeface="TimesNewRomanPSMT"/>
              </a:rPr>
              <a:t>выведите:       </a:t>
            </a:r>
            <a:r>
              <a:rPr lang="en-US" sz="2400" b="1" dirty="0" smtClean="0">
                <a:ea typeface="Calibri" pitchFamily="34" charset="0"/>
                <a:cs typeface="TimesNewRomanPSMT"/>
              </a:rPr>
              <a:t>‘</a:t>
            </a:r>
            <a:r>
              <a:rPr lang="ru-RU" sz="2400" b="1" dirty="0" smtClean="0">
                <a:ea typeface="Calibri" pitchFamily="34" charset="0"/>
                <a:cs typeface="TimesNewRomanPSMT"/>
              </a:rPr>
              <a:t>пика нет</a:t>
            </a:r>
            <a:r>
              <a:rPr lang="en-US" sz="2400" b="1" dirty="0" smtClean="0">
                <a:ea typeface="Calibri" pitchFamily="34" charset="0"/>
                <a:cs typeface="TimesNewRomanPSMT"/>
              </a:rPr>
              <a:t>’</a:t>
            </a:r>
            <a:r>
              <a:rPr kumimoji="0" lang="ru-RU" sz="2400" b="1" i="0" u="none" strike="noStrike" cap="none" normalizeH="0" baseline="0" dirty="0" smtClean="0">
                <a:ln>
                  <a:noFill/>
                </a:ln>
                <a:solidFill>
                  <a:schemeClr val="tx1"/>
                </a:solidFill>
                <a:effectLst/>
                <a:latin typeface="Calibri" pitchFamily="34" charset="0"/>
                <a:ea typeface="Calibri" pitchFamily="34" charset="0"/>
                <a:cs typeface="TimesNewRomanPSMT"/>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NewRomanPSMT"/>
              </a:rPr>
              <a:t>Например, в массиве из шести элементов, равных соответственно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NewRomanPSMT"/>
              </a:rPr>
              <a:t>5, 9, 2, 18, 3, 7, есть два пика – 9 и 18, максимальный пик равен 18.</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NewRomanPSMT"/>
              </a:rPr>
              <a:t>Напишите на одном из языков программирования программу для решения этой задачи. Исходные данные объявлены так, как показано ниже. Запрещается использовать переменные, не описанные ниже, но разрешается не использовать часть из описанных.</a:t>
            </a:r>
            <a:endParaRPr kumimoji="0" lang="ru-RU" sz="20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4"/>
          <p:cNvSpPr txBox="1">
            <a:spLocks noChangeArrowheads="1"/>
          </p:cNvSpPr>
          <p:nvPr/>
        </p:nvSpPr>
        <p:spPr bwMode="auto">
          <a:xfrm>
            <a:off x="285750" y="0"/>
            <a:ext cx="3643313" cy="369888"/>
          </a:xfrm>
          <a:prstGeom prst="rect">
            <a:avLst/>
          </a:prstGeom>
          <a:noFill/>
          <a:ln w="9525">
            <a:noFill/>
            <a:miter lim="800000"/>
            <a:headEnd/>
            <a:tailEnd/>
          </a:ln>
        </p:spPr>
        <p:txBody>
          <a:bodyPr>
            <a:spAutoFit/>
          </a:bodyPr>
          <a:lstStyle/>
          <a:p>
            <a:r>
              <a:rPr lang="ru-RU" altLang="ru-RU" b="1" u="sng">
                <a:solidFill>
                  <a:schemeClr val="bg1"/>
                </a:solidFill>
                <a:latin typeface="Arial" pitchFamily="34" charset="0"/>
              </a:rPr>
              <a:t>Задача  С2-1</a:t>
            </a:r>
          </a:p>
        </p:txBody>
      </p:sp>
      <p:sp>
        <p:nvSpPr>
          <p:cNvPr id="6" name="Номер слайда 5"/>
          <p:cNvSpPr>
            <a:spLocks noGrp="1"/>
          </p:cNvSpPr>
          <p:nvPr>
            <p:ph type="sldNum" sz="quarter" idx="12"/>
          </p:nvPr>
        </p:nvSpPr>
        <p:spPr/>
        <p:txBody>
          <a:bodyPr/>
          <a:lstStyle/>
          <a:p>
            <a:pPr>
              <a:defRPr/>
            </a:pPr>
            <a:fld id="{ADEFAC5C-7958-4F3B-8E3C-E692511BE6CE}" type="slidenum">
              <a:rPr lang="ru-RU"/>
              <a:pPr>
                <a:defRPr/>
              </a:pPr>
              <a:t>16</a:t>
            </a:fld>
            <a:endParaRPr lang="ru-RU"/>
          </a:p>
        </p:txBody>
      </p:sp>
      <p:sp>
        <p:nvSpPr>
          <p:cNvPr id="7" name="Прямоугольник 6"/>
          <p:cNvSpPr/>
          <p:nvPr/>
        </p:nvSpPr>
        <p:spPr>
          <a:xfrm>
            <a:off x="3214678" y="71414"/>
            <a:ext cx="5786478" cy="369332"/>
          </a:xfrm>
          <a:prstGeom prst="rect">
            <a:avLst/>
          </a:prstGeom>
        </p:spPr>
        <p:txBody>
          <a:bodyPr wrap="square">
            <a:spAutoFit/>
          </a:bodyPr>
          <a:lstStyle/>
          <a:p>
            <a:r>
              <a:rPr lang="ru-RU" b="1" dirty="0" smtClean="0">
                <a:solidFill>
                  <a:srgbClr val="FF0000"/>
                </a:solidFill>
              </a:rPr>
              <a:t> </a:t>
            </a:r>
            <a:endParaRPr lang="ru-RU" b="1" dirty="0">
              <a:solidFill>
                <a:srgbClr val="FF0000"/>
              </a:solidFill>
            </a:endParaRPr>
          </a:p>
        </p:txBody>
      </p:sp>
      <p:sp>
        <p:nvSpPr>
          <p:cNvPr id="8" name="Прямоугольник 7"/>
          <p:cNvSpPr/>
          <p:nvPr/>
        </p:nvSpPr>
        <p:spPr>
          <a:xfrm>
            <a:off x="214282" y="142852"/>
            <a:ext cx="2928958" cy="3693319"/>
          </a:xfrm>
          <a:prstGeom prst="rect">
            <a:avLst/>
          </a:prstGeom>
          <a:solidFill>
            <a:srgbClr val="FFFF99"/>
          </a:solidFill>
        </p:spPr>
        <p:txBody>
          <a:bodyPr wrap="square">
            <a:spAutoFit/>
          </a:bodyPr>
          <a:lstStyle/>
          <a:p>
            <a:r>
              <a:rPr lang="ru-RU" b="1" u="sng" dirty="0" smtClean="0">
                <a:solidFill>
                  <a:srgbClr val="FF0000"/>
                </a:solidFill>
              </a:rPr>
              <a:t>Алгоритмический язык</a:t>
            </a:r>
          </a:p>
          <a:p>
            <a:r>
              <a:rPr lang="ru-RU" b="1" dirty="0" err="1" smtClean="0"/>
              <a:t>алг</a:t>
            </a:r>
            <a:endParaRPr lang="ru-RU" b="1" dirty="0" smtClean="0"/>
          </a:p>
          <a:p>
            <a:r>
              <a:rPr lang="ru-RU" b="1" dirty="0" err="1" smtClean="0"/>
              <a:t>нач</a:t>
            </a:r>
            <a:endParaRPr lang="ru-RU" b="1" dirty="0" smtClean="0"/>
          </a:p>
          <a:p>
            <a:r>
              <a:rPr lang="ru-RU" b="1" dirty="0" smtClean="0"/>
              <a:t>цел </a:t>
            </a:r>
            <a:r>
              <a:rPr lang="en-US" b="1" dirty="0" smtClean="0"/>
              <a:t>N=20</a:t>
            </a:r>
            <a:r>
              <a:rPr lang="ru-RU" b="1" dirty="0" smtClean="0"/>
              <a:t>00</a:t>
            </a:r>
            <a:r>
              <a:rPr lang="en-US" b="1" dirty="0" smtClean="0"/>
              <a:t>| </a:t>
            </a:r>
            <a:r>
              <a:rPr lang="ru-RU" b="1" dirty="0" smtClean="0"/>
              <a:t>Изменять значение</a:t>
            </a:r>
          </a:p>
          <a:p>
            <a:r>
              <a:rPr lang="ru-RU" b="1" dirty="0" err="1" smtClean="0"/>
              <a:t>|этой</a:t>
            </a:r>
            <a:r>
              <a:rPr lang="ru-RU" b="1" dirty="0" smtClean="0"/>
              <a:t> переменной нельзя</a:t>
            </a:r>
          </a:p>
          <a:p>
            <a:r>
              <a:rPr lang="ru-RU" b="1" dirty="0" err="1" smtClean="0"/>
              <a:t>целтаб</a:t>
            </a:r>
            <a:r>
              <a:rPr lang="ru-RU" b="1" dirty="0" smtClean="0"/>
              <a:t> </a:t>
            </a:r>
            <a:r>
              <a:rPr lang="en-US" b="1" dirty="0" smtClean="0"/>
              <a:t>a[1:N]</a:t>
            </a:r>
          </a:p>
          <a:p>
            <a:r>
              <a:rPr lang="ru-RU" b="1" dirty="0" smtClean="0"/>
              <a:t>цел </a:t>
            </a:r>
            <a:r>
              <a:rPr lang="en-US" b="1" dirty="0" err="1" smtClean="0"/>
              <a:t>i</a:t>
            </a:r>
            <a:r>
              <a:rPr lang="en-US" b="1" dirty="0" smtClean="0"/>
              <a:t>, j, k</a:t>
            </a:r>
          </a:p>
          <a:p>
            <a:r>
              <a:rPr lang="ru-RU" b="1" dirty="0" err="1" smtClean="0"/>
              <a:t>нц</a:t>
            </a:r>
            <a:r>
              <a:rPr lang="ru-RU" b="1" dirty="0" smtClean="0"/>
              <a:t> для </a:t>
            </a:r>
            <a:r>
              <a:rPr lang="ru-RU" b="1" dirty="0" err="1" smtClean="0"/>
              <a:t>i</a:t>
            </a:r>
            <a:r>
              <a:rPr lang="ru-RU" b="1" dirty="0" smtClean="0"/>
              <a:t> от 1 до N</a:t>
            </a:r>
          </a:p>
          <a:p>
            <a:r>
              <a:rPr lang="ru-RU" b="1" dirty="0" smtClean="0"/>
              <a:t>ввод </a:t>
            </a:r>
            <a:r>
              <a:rPr lang="en-US" b="1" dirty="0" smtClean="0"/>
              <a:t>a[</a:t>
            </a:r>
            <a:r>
              <a:rPr lang="en-US" b="1" dirty="0" err="1" smtClean="0"/>
              <a:t>i</a:t>
            </a:r>
            <a:r>
              <a:rPr lang="en-US" b="1" dirty="0" smtClean="0"/>
              <a:t>]</a:t>
            </a:r>
          </a:p>
          <a:p>
            <a:r>
              <a:rPr lang="ru-RU" b="1" dirty="0" err="1" smtClean="0"/>
              <a:t>кц</a:t>
            </a:r>
            <a:endParaRPr lang="ru-RU" b="1" dirty="0" smtClean="0"/>
          </a:p>
          <a:p>
            <a:r>
              <a:rPr lang="ru-RU" b="1" dirty="0" smtClean="0"/>
              <a:t>…</a:t>
            </a:r>
          </a:p>
          <a:p>
            <a:r>
              <a:rPr lang="ru-RU" b="1" dirty="0" smtClean="0"/>
              <a:t>кон</a:t>
            </a:r>
            <a:endParaRPr lang="ru-RU" b="1" u="sng" dirty="0" smtClean="0">
              <a:solidFill>
                <a:srgbClr val="FF0000"/>
              </a:solidFill>
            </a:endParaRPr>
          </a:p>
        </p:txBody>
      </p:sp>
      <p:sp>
        <p:nvSpPr>
          <p:cNvPr id="20482" name="Rectangle 1"/>
          <p:cNvSpPr>
            <a:spLocks noChangeArrowheads="1"/>
          </p:cNvSpPr>
          <p:nvPr/>
        </p:nvSpPr>
        <p:spPr bwMode="auto">
          <a:xfrm>
            <a:off x="3929063" y="2728175"/>
            <a:ext cx="3929063" cy="3447098"/>
          </a:xfrm>
          <a:prstGeom prst="rect">
            <a:avLst/>
          </a:prstGeom>
          <a:solidFill>
            <a:schemeClr val="bg1">
              <a:alpha val="92000"/>
            </a:schemeClr>
          </a:solidFill>
          <a:ln w="38100">
            <a:solidFill>
              <a:srgbClr val="FF0000"/>
            </a:solidFill>
            <a:miter lim="800000"/>
            <a:headEnd/>
            <a:tailEnd/>
          </a:ln>
        </p:spPr>
        <p:txBody>
          <a:bodyPr wrap="square" anchor="ctr">
            <a:spAutoFit/>
          </a:bodyPr>
          <a:lstStyle/>
          <a:p>
            <a:r>
              <a:rPr lang="ru-RU" sz="2000" b="1" u="sng" dirty="0" smtClean="0">
                <a:solidFill>
                  <a:srgbClr val="FF0000"/>
                </a:solidFill>
              </a:rPr>
              <a:t>Паскаль</a:t>
            </a:r>
          </a:p>
          <a:p>
            <a:r>
              <a:rPr lang="en-US" sz="2000" b="1" dirty="0" smtClean="0"/>
              <a:t>const</a:t>
            </a:r>
          </a:p>
          <a:p>
            <a:r>
              <a:rPr lang="en-US" sz="2000" b="1" dirty="0" smtClean="0"/>
              <a:t>N=20</a:t>
            </a:r>
            <a:r>
              <a:rPr lang="ru-RU" sz="2000" b="1" dirty="0" smtClean="0"/>
              <a:t>00</a:t>
            </a:r>
            <a:r>
              <a:rPr lang="en-US" sz="2000" b="1" dirty="0" smtClean="0"/>
              <a:t>;</a:t>
            </a:r>
          </a:p>
          <a:p>
            <a:r>
              <a:rPr lang="en-US" sz="2000" b="1" dirty="0" err="1" smtClean="0"/>
              <a:t>var</a:t>
            </a:r>
            <a:endParaRPr lang="en-US" sz="2000" b="1" dirty="0" smtClean="0"/>
          </a:p>
          <a:p>
            <a:r>
              <a:rPr lang="en-US" sz="2000" b="1" dirty="0" smtClean="0"/>
              <a:t>a: array [1..N] of integer;</a:t>
            </a:r>
          </a:p>
          <a:p>
            <a:r>
              <a:rPr lang="en-US" sz="2000" b="1" dirty="0" err="1" smtClean="0"/>
              <a:t>i</a:t>
            </a:r>
            <a:r>
              <a:rPr lang="en-US" sz="2000" b="1" dirty="0" smtClean="0"/>
              <a:t>, j, k: integer;</a:t>
            </a:r>
          </a:p>
          <a:p>
            <a:r>
              <a:rPr lang="en-US" sz="2000" b="1" dirty="0" smtClean="0"/>
              <a:t>begin</a:t>
            </a:r>
          </a:p>
          <a:p>
            <a:r>
              <a:rPr lang="pt-BR" sz="2000" b="1" dirty="0" smtClean="0"/>
              <a:t>for i:=1 to N do</a:t>
            </a:r>
          </a:p>
          <a:p>
            <a:r>
              <a:rPr lang="en-US" sz="2000" b="1" dirty="0" err="1" smtClean="0"/>
              <a:t>readln</a:t>
            </a:r>
            <a:r>
              <a:rPr lang="en-US" sz="2000" b="1" dirty="0" smtClean="0"/>
              <a:t>(a[</a:t>
            </a:r>
            <a:r>
              <a:rPr lang="en-US" sz="2000" b="1" dirty="0" err="1" smtClean="0"/>
              <a:t>i</a:t>
            </a:r>
            <a:r>
              <a:rPr lang="en-US" sz="2000" b="1" dirty="0" smtClean="0"/>
              <a:t>]);</a:t>
            </a:r>
          </a:p>
          <a:p>
            <a:r>
              <a:rPr lang="ru-RU" sz="2000" b="1" dirty="0" smtClean="0"/>
              <a:t>…</a:t>
            </a:r>
          </a:p>
          <a:p>
            <a:r>
              <a:rPr lang="en-US" sz="2000" b="1" dirty="0" smtClean="0"/>
              <a:t>end.</a:t>
            </a:r>
            <a:endParaRPr lang="ru-RU" altLang="ru-RU" sz="2000" b="1" dirty="0">
              <a:latin typeface="Arial" pitchFamily="34" charset="0"/>
            </a:endParaRPr>
          </a:p>
        </p:txBody>
      </p:sp>
      <p:sp>
        <p:nvSpPr>
          <p:cNvPr id="74753" name="Rectangle 1"/>
          <p:cNvSpPr>
            <a:spLocks noChangeArrowheads="1"/>
          </p:cNvSpPr>
          <p:nvPr/>
        </p:nvSpPr>
        <p:spPr bwMode="auto">
          <a:xfrm>
            <a:off x="3214678" y="142852"/>
            <a:ext cx="592932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66CC"/>
                </a:solidFill>
                <a:effectLst/>
                <a:latin typeface="Calibri" pitchFamily="34" charset="0"/>
                <a:ea typeface="Calibri" pitchFamily="34" charset="0"/>
                <a:cs typeface="TimesNewRomanPSMT"/>
              </a:rPr>
              <a:t>Дан массив, содержащий 2000 неотрицательных целых чисел. Пиком называется не крайний элемент массива, который больше обоих своих соседей. Необходимо </a:t>
            </a:r>
            <a:r>
              <a:rPr kumimoji="0" lang="ru-RU" b="1" i="0" u="sng" strike="noStrike" cap="none" normalizeH="0" baseline="0" dirty="0" smtClean="0">
                <a:ln>
                  <a:noFill/>
                </a:ln>
                <a:solidFill>
                  <a:srgbClr val="0066CC"/>
                </a:solidFill>
                <a:effectLst/>
                <a:latin typeface="Calibri" pitchFamily="34" charset="0"/>
                <a:ea typeface="Calibri" pitchFamily="34" charset="0"/>
                <a:cs typeface="TimesNewRomanPSMT"/>
              </a:rPr>
              <a:t>найти в массиве самый высокий пик, то есть пик, значение которого максимально</a:t>
            </a:r>
            <a:r>
              <a:rPr kumimoji="0" lang="ru-RU" b="1" i="0" u="none" strike="noStrike" cap="none" normalizeH="0" baseline="0" dirty="0" smtClean="0">
                <a:ln>
                  <a:noFill/>
                </a:ln>
                <a:solidFill>
                  <a:srgbClr val="0066CC"/>
                </a:solidFill>
                <a:effectLst/>
                <a:latin typeface="Calibri" pitchFamily="34" charset="0"/>
                <a:ea typeface="Calibri" pitchFamily="34" charset="0"/>
                <a:cs typeface="TimesNewRomanPSMT"/>
              </a:rPr>
              <a:t>. Если в массиве нет ни одного пика, </a:t>
            </a:r>
            <a:r>
              <a:rPr lang="ru-RU" b="1" dirty="0" smtClean="0">
                <a:solidFill>
                  <a:srgbClr val="0066CC"/>
                </a:solidFill>
                <a:ea typeface="Calibri" pitchFamily="34" charset="0"/>
                <a:cs typeface="TimesNewRomanPSMT"/>
              </a:rPr>
              <a:t>выведите «пика нет»</a:t>
            </a:r>
            <a:r>
              <a:rPr kumimoji="0" lang="ru-RU" b="1" i="0" u="none" strike="noStrike" cap="none" normalizeH="0" baseline="0" dirty="0" smtClean="0">
                <a:ln>
                  <a:noFill/>
                </a:ln>
                <a:solidFill>
                  <a:srgbClr val="0066CC"/>
                </a:solidFill>
                <a:effectLst/>
                <a:latin typeface="Calibri" pitchFamily="34" charset="0"/>
                <a:ea typeface="Calibri" pitchFamily="34" charset="0"/>
                <a:cs typeface="TimesNewRomanPSMT"/>
              </a:rPr>
              <a:t>.</a:t>
            </a:r>
            <a:endParaRPr kumimoji="0" lang="ru-RU" b="1" i="0" u="none" strike="noStrike" cap="none" normalizeH="0" baseline="0" dirty="0" smtClean="0">
              <a:ln>
                <a:noFill/>
              </a:ln>
              <a:solidFill>
                <a:srgbClr val="0066CC"/>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66CC"/>
                </a:solidFill>
                <a:effectLst/>
                <a:latin typeface="Calibri" pitchFamily="34" charset="0"/>
                <a:ea typeface="Calibri" pitchFamily="34" charset="0"/>
                <a:cs typeface="TimesNewRomanPSMT"/>
              </a:rPr>
              <a:t>Например, в массиве из шести элементов, равных соответственно 5, 9, 2, 18, 3, 7, есть два пика – 9 и 18, максимальный пик равен 18.</a:t>
            </a:r>
            <a:endParaRPr kumimoji="0" lang="ru-RU" b="1" i="0" u="none" strike="noStrike" cap="none" normalizeH="0" baseline="0" dirty="0" smtClean="0">
              <a:ln>
                <a:noFill/>
              </a:ln>
              <a:solidFill>
                <a:srgbClr val="0066CC"/>
              </a:solidFill>
              <a:effectLst/>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4"/>
          <p:cNvSpPr txBox="1">
            <a:spLocks noChangeArrowheads="1"/>
          </p:cNvSpPr>
          <p:nvPr/>
        </p:nvSpPr>
        <p:spPr bwMode="auto">
          <a:xfrm>
            <a:off x="285750" y="0"/>
            <a:ext cx="3643313" cy="369888"/>
          </a:xfrm>
          <a:prstGeom prst="rect">
            <a:avLst/>
          </a:prstGeom>
          <a:noFill/>
          <a:ln w="9525">
            <a:noFill/>
            <a:miter lim="800000"/>
            <a:headEnd/>
            <a:tailEnd/>
          </a:ln>
        </p:spPr>
        <p:txBody>
          <a:bodyPr>
            <a:spAutoFit/>
          </a:bodyPr>
          <a:lstStyle/>
          <a:p>
            <a:r>
              <a:rPr lang="ru-RU" altLang="ru-RU" b="1" u="sng">
                <a:solidFill>
                  <a:schemeClr val="bg1"/>
                </a:solidFill>
                <a:latin typeface="Arial" pitchFamily="34" charset="0"/>
              </a:rPr>
              <a:t>Задача  С2-1</a:t>
            </a:r>
          </a:p>
        </p:txBody>
      </p:sp>
      <p:sp>
        <p:nvSpPr>
          <p:cNvPr id="6" name="Номер слайда 5"/>
          <p:cNvSpPr>
            <a:spLocks noGrp="1"/>
          </p:cNvSpPr>
          <p:nvPr>
            <p:ph type="sldNum" sz="quarter" idx="12"/>
          </p:nvPr>
        </p:nvSpPr>
        <p:spPr/>
        <p:txBody>
          <a:bodyPr/>
          <a:lstStyle/>
          <a:p>
            <a:pPr>
              <a:defRPr/>
            </a:pPr>
            <a:fld id="{ADEFAC5C-7958-4F3B-8E3C-E692511BE6CE}" type="slidenum">
              <a:rPr lang="ru-RU"/>
              <a:pPr>
                <a:defRPr/>
              </a:pPr>
              <a:t>17</a:t>
            </a:fld>
            <a:endParaRPr lang="ru-RU"/>
          </a:p>
        </p:txBody>
      </p:sp>
      <p:sp>
        <p:nvSpPr>
          <p:cNvPr id="7" name="Прямоугольник 6"/>
          <p:cNvSpPr/>
          <p:nvPr/>
        </p:nvSpPr>
        <p:spPr>
          <a:xfrm>
            <a:off x="3214678" y="71414"/>
            <a:ext cx="5786478" cy="369332"/>
          </a:xfrm>
          <a:prstGeom prst="rect">
            <a:avLst/>
          </a:prstGeom>
        </p:spPr>
        <p:txBody>
          <a:bodyPr wrap="square">
            <a:spAutoFit/>
          </a:bodyPr>
          <a:lstStyle/>
          <a:p>
            <a:r>
              <a:rPr lang="ru-RU" b="1" dirty="0" smtClean="0">
                <a:solidFill>
                  <a:srgbClr val="FF0000"/>
                </a:solidFill>
              </a:rPr>
              <a:t> </a:t>
            </a:r>
            <a:endParaRPr lang="ru-RU" b="1" dirty="0">
              <a:solidFill>
                <a:srgbClr val="FF0000"/>
              </a:solidFill>
            </a:endParaRPr>
          </a:p>
        </p:txBody>
      </p:sp>
      <p:sp>
        <p:nvSpPr>
          <p:cNvPr id="20482" name="Rectangle 1"/>
          <p:cNvSpPr>
            <a:spLocks noChangeArrowheads="1"/>
          </p:cNvSpPr>
          <p:nvPr/>
        </p:nvSpPr>
        <p:spPr bwMode="auto">
          <a:xfrm>
            <a:off x="214282" y="214290"/>
            <a:ext cx="3929063" cy="6432530"/>
          </a:xfrm>
          <a:prstGeom prst="rect">
            <a:avLst/>
          </a:prstGeom>
          <a:solidFill>
            <a:schemeClr val="bg1">
              <a:alpha val="92000"/>
            </a:schemeClr>
          </a:solidFill>
          <a:ln w="38100">
            <a:solidFill>
              <a:srgbClr val="0033CC"/>
            </a:solidFill>
            <a:miter lim="800000"/>
            <a:headEnd/>
            <a:tailEnd/>
          </a:ln>
        </p:spPr>
        <p:txBody>
          <a:bodyPr wrap="square" anchor="ctr">
            <a:spAutoFit/>
          </a:bodyPr>
          <a:lstStyle/>
          <a:p>
            <a:r>
              <a:rPr lang="ru-RU" sz="2000" b="1" u="sng" dirty="0" smtClean="0">
                <a:solidFill>
                  <a:srgbClr val="FF0000"/>
                </a:solidFill>
              </a:rPr>
              <a:t>Паскаль</a:t>
            </a:r>
          </a:p>
          <a:p>
            <a:r>
              <a:rPr lang="en-US" sz="2800" b="1" dirty="0" smtClean="0"/>
              <a:t>const</a:t>
            </a:r>
          </a:p>
          <a:p>
            <a:r>
              <a:rPr lang="en-US" sz="2800" b="1" dirty="0" smtClean="0"/>
              <a:t>N=20</a:t>
            </a:r>
            <a:r>
              <a:rPr lang="ru-RU" sz="2800" b="1" dirty="0" smtClean="0"/>
              <a:t>00</a:t>
            </a:r>
            <a:r>
              <a:rPr lang="en-US" sz="2800" b="1" dirty="0" smtClean="0"/>
              <a:t>;</a:t>
            </a:r>
          </a:p>
          <a:p>
            <a:r>
              <a:rPr lang="en-US" sz="2800" b="1" dirty="0" err="1" smtClean="0"/>
              <a:t>var</a:t>
            </a:r>
            <a:endParaRPr lang="en-US" sz="2800" b="1" dirty="0" smtClean="0"/>
          </a:p>
          <a:p>
            <a:r>
              <a:rPr lang="en-US" sz="2800" b="1" dirty="0" smtClean="0"/>
              <a:t>a: array [1..N] of integer;</a:t>
            </a:r>
          </a:p>
          <a:p>
            <a:r>
              <a:rPr lang="en-US" sz="2800" b="1" dirty="0" err="1" smtClean="0">
                <a:solidFill>
                  <a:srgbClr val="FF0000"/>
                </a:solidFill>
              </a:rPr>
              <a:t>i</a:t>
            </a:r>
            <a:r>
              <a:rPr lang="en-US" sz="2800" b="1" dirty="0" smtClean="0"/>
              <a:t>, j, k: integer;</a:t>
            </a:r>
          </a:p>
          <a:p>
            <a:r>
              <a:rPr lang="en-US" sz="2800" b="1" dirty="0" smtClean="0"/>
              <a:t>begin</a:t>
            </a:r>
          </a:p>
          <a:p>
            <a:r>
              <a:rPr lang="pt-BR" sz="2800" b="1" dirty="0" smtClean="0"/>
              <a:t>for </a:t>
            </a:r>
            <a:r>
              <a:rPr lang="pt-BR" sz="2800" b="1" dirty="0" smtClean="0">
                <a:solidFill>
                  <a:srgbClr val="FF0000"/>
                </a:solidFill>
              </a:rPr>
              <a:t>i</a:t>
            </a:r>
            <a:r>
              <a:rPr lang="pt-BR" sz="2800" b="1" dirty="0" smtClean="0"/>
              <a:t>:=1 to N do</a:t>
            </a:r>
          </a:p>
          <a:p>
            <a:r>
              <a:rPr lang="en-US" sz="2800" b="1" dirty="0" err="1" smtClean="0"/>
              <a:t>readln</a:t>
            </a:r>
            <a:r>
              <a:rPr lang="en-US" sz="2800" b="1" dirty="0" smtClean="0"/>
              <a:t>(a[</a:t>
            </a:r>
            <a:r>
              <a:rPr lang="en-US" sz="2800" b="1" dirty="0" err="1" smtClean="0"/>
              <a:t>i</a:t>
            </a:r>
            <a:r>
              <a:rPr lang="en-US" sz="2800" b="1" dirty="0" smtClean="0"/>
              <a:t>]);</a:t>
            </a:r>
            <a:endParaRPr lang="ru-RU" sz="2800" b="1" dirty="0" smtClean="0"/>
          </a:p>
          <a:p>
            <a:endParaRPr lang="ru-RU" sz="2800" b="1" dirty="0" smtClean="0"/>
          </a:p>
          <a:p>
            <a:endParaRPr lang="ru-RU" sz="2800" b="1" dirty="0" smtClean="0"/>
          </a:p>
          <a:p>
            <a:endParaRPr lang="ru-RU" sz="2800" b="1" dirty="0" smtClean="0"/>
          </a:p>
          <a:p>
            <a:endParaRPr lang="en-US" sz="2800" b="1" dirty="0" smtClean="0"/>
          </a:p>
          <a:p>
            <a:r>
              <a:rPr lang="ru-RU" sz="2800" b="1" dirty="0" smtClean="0"/>
              <a:t>…</a:t>
            </a:r>
          </a:p>
          <a:p>
            <a:r>
              <a:rPr lang="en-US" sz="2800" b="1" dirty="0" smtClean="0"/>
              <a:t>end.</a:t>
            </a:r>
            <a:endParaRPr lang="ru-RU" altLang="ru-RU" sz="2800" b="1" dirty="0">
              <a:latin typeface="Arial" pitchFamily="34" charset="0"/>
            </a:endParaRPr>
          </a:p>
        </p:txBody>
      </p:sp>
      <p:sp>
        <p:nvSpPr>
          <p:cNvPr id="74753" name="Rectangle 1"/>
          <p:cNvSpPr>
            <a:spLocks noChangeArrowheads="1"/>
          </p:cNvSpPr>
          <p:nvPr/>
        </p:nvSpPr>
        <p:spPr bwMode="auto">
          <a:xfrm>
            <a:off x="4429124" y="214290"/>
            <a:ext cx="428624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33CC"/>
                </a:solidFill>
                <a:effectLst/>
                <a:latin typeface="Calibri" pitchFamily="34" charset="0"/>
                <a:ea typeface="Calibri" pitchFamily="34" charset="0"/>
                <a:cs typeface="TimesNewRomanPSMT"/>
              </a:rPr>
              <a:t>Дан массив, содержащий 2000 неотрицательных целых чисел. Пиком называется не крайний элемент массива, который больше обоих своих соседей. Необходимо </a:t>
            </a:r>
            <a:r>
              <a:rPr kumimoji="0" lang="ru-RU" sz="2400" b="1" i="0" u="sng" strike="noStrike" cap="none" normalizeH="0" baseline="0" dirty="0" smtClean="0">
                <a:ln>
                  <a:noFill/>
                </a:ln>
                <a:solidFill>
                  <a:srgbClr val="0033CC"/>
                </a:solidFill>
                <a:effectLst/>
                <a:latin typeface="Calibri" pitchFamily="34" charset="0"/>
                <a:ea typeface="Calibri" pitchFamily="34" charset="0"/>
                <a:cs typeface="TimesNewRomanPSMT"/>
              </a:rPr>
              <a:t>найти в массиве самый высокий пик, то есть пик, значение которого максимально</a:t>
            </a:r>
            <a:r>
              <a:rPr kumimoji="0" lang="ru-RU" sz="2400" b="1" i="0" u="none" strike="noStrike" cap="none" normalizeH="0" baseline="0" dirty="0" smtClean="0">
                <a:ln>
                  <a:noFill/>
                </a:ln>
                <a:solidFill>
                  <a:srgbClr val="0033CC"/>
                </a:solidFill>
                <a:effectLst/>
                <a:latin typeface="Calibri" pitchFamily="34" charset="0"/>
                <a:ea typeface="Calibri" pitchFamily="34" charset="0"/>
                <a:cs typeface="TimesNewRomanPSMT"/>
              </a:rPr>
              <a:t>. Если в массиве нет ни одного пика, выведите «пика нет».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0033CC"/>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33CC"/>
                </a:solidFill>
                <a:effectLst/>
                <a:latin typeface="Calibri" pitchFamily="34" charset="0"/>
                <a:ea typeface="Calibri" pitchFamily="34" charset="0"/>
                <a:cs typeface="TimesNewRomanPSMT"/>
              </a:rPr>
              <a:t>Например, в массиве из шести элементов, равных соответственно 5, 9, 2, 18, 3, 7, есть два пика – 9 и 18, максимальный пик равен 18.</a:t>
            </a:r>
            <a:endParaRPr kumimoji="0" lang="ru-RU" sz="2400" b="1" i="0" u="none" strike="noStrike" cap="none" normalizeH="0" baseline="0" dirty="0" smtClean="0">
              <a:ln>
                <a:noFill/>
              </a:ln>
              <a:solidFill>
                <a:srgbClr val="0033CC"/>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C56FE54C-4059-471E-95A0-A18210EA3E34}" type="slidenum">
              <a:rPr lang="ru-RU"/>
              <a:pPr>
                <a:defRPr/>
              </a:pPr>
              <a:t>18</a:t>
            </a:fld>
            <a:endParaRPr lang="ru-RU"/>
          </a:p>
        </p:txBody>
      </p:sp>
      <p:sp>
        <p:nvSpPr>
          <p:cNvPr id="7" name="Rectangle 1"/>
          <p:cNvSpPr>
            <a:spLocks noChangeArrowheads="1"/>
          </p:cNvSpPr>
          <p:nvPr/>
        </p:nvSpPr>
        <p:spPr bwMode="auto">
          <a:xfrm>
            <a:off x="214282" y="214290"/>
            <a:ext cx="3929063" cy="6432530"/>
          </a:xfrm>
          <a:prstGeom prst="rect">
            <a:avLst/>
          </a:prstGeom>
          <a:solidFill>
            <a:schemeClr val="bg1">
              <a:alpha val="92000"/>
            </a:schemeClr>
          </a:solidFill>
          <a:ln w="38100">
            <a:solidFill>
              <a:srgbClr val="0033CC"/>
            </a:solidFill>
            <a:miter lim="800000"/>
            <a:headEnd/>
            <a:tailEnd/>
          </a:ln>
        </p:spPr>
        <p:txBody>
          <a:bodyPr wrap="square" anchor="ctr">
            <a:spAutoFit/>
          </a:bodyPr>
          <a:lstStyle/>
          <a:p>
            <a:r>
              <a:rPr lang="ru-RU" sz="2000" b="1" u="sng" dirty="0" smtClean="0">
                <a:solidFill>
                  <a:srgbClr val="FF0000"/>
                </a:solidFill>
              </a:rPr>
              <a:t>Паскаль</a:t>
            </a:r>
          </a:p>
          <a:p>
            <a:r>
              <a:rPr lang="en-US" sz="2800" b="1" dirty="0" smtClean="0"/>
              <a:t>const</a:t>
            </a:r>
          </a:p>
          <a:p>
            <a:r>
              <a:rPr lang="en-US" sz="2800" b="1" dirty="0" smtClean="0"/>
              <a:t>N=20</a:t>
            </a:r>
            <a:r>
              <a:rPr lang="ru-RU" sz="2800" b="1" dirty="0" smtClean="0"/>
              <a:t>00</a:t>
            </a:r>
            <a:r>
              <a:rPr lang="en-US" sz="2800" b="1" dirty="0" smtClean="0"/>
              <a:t>;</a:t>
            </a:r>
          </a:p>
          <a:p>
            <a:r>
              <a:rPr lang="en-US" sz="2800" b="1" dirty="0" err="1" smtClean="0"/>
              <a:t>var</a:t>
            </a:r>
            <a:endParaRPr lang="en-US" sz="2800" b="1" dirty="0" smtClean="0"/>
          </a:p>
          <a:p>
            <a:r>
              <a:rPr lang="en-US" sz="2800" b="1" dirty="0" smtClean="0"/>
              <a:t>a: array [1..N] of integer;</a:t>
            </a:r>
          </a:p>
          <a:p>
            <a:r>
              <a:rPr lang="en-US" sz="2800" b="1" dirty="0" err="1" smtClean="0">
                <a:solidFill>
                  <a:srgbClr val="FF0000"/>
                </a:solidFill>
              </a:rPr>
              <a:t>i</a:t>
            </a:r>
            <a:r>
              <a:rPr lang="en-US" sz="2800" b="1" dirty="0" smtClean="0"/>
              <a:t>, j, </a:t>
            </a:r>
            <a:r>
              <a:rPr lang="en-US" sz="2800" b="1" dirty="0" smtClean="0">
                <a:solidFill>
                  <a:srgbClr val="0033CC"/>
                </a:solidFill>
              </a:rPr>
              <a:t>k</a:t>
            </a:r>
            <a:r>
              <a:rPr lang="en-US" sz="2800" b="1" dirty="0" smtClean="0"/>
              <a:t>: integer;</a:t>
            </a:r>
          </a:p>
          <a:p>
            <a:r>
              <a:rPr lang="en-US" sz="2800" b="1" dirty="0" smtClean="0"/>
              <a:t>begin</a:t>
            </a:r>
          </a:p>
          <a:p>
            <a:r>
              <a:rPr lang="pt-BR" sz="2800" b="1" dirty="0" smtClean="0"/>
              <a:t>for </a:t>
            </a:r>
            <a:r>
              <a:rPr lang="pt-BR" sz="2800" b="1" dirty="0" smtClean="0">
                <a:solidFill>
                  <a:srgbClr val="FF0000"/>
                </a:solidFill>
              </a:rPr>
              <a:t>i</a:t>
            </a:r>
            <a:r>
              <a:rPr lang="pt-BR" sz="2800" b="1" dirty="0" smtClean="0"/>
              <a:t>:=1 to N do</a:t>
            </a:r>
          </a:p>
          <a:p>
            <a:r>
              <a:rPr lang="en-US" sz="2800" b="1" dirty="0" err="1" smtClean="0"/>
              <a:t>readln</a:t>
            </a:r>
            <a:r>
              <a:rPr lang="en-US" sz="2800" b="1" dirty="0" smtClean="0"/>
              <a:t>(a[</a:t>
            </a:r>
            <a:r>
              <a:rPr lang="en-US" sz="2800" b="1" dirty="0" err="1" smtClean="0"/>
              <a:t>i</a:t>
            </a:r>
            <a:r>
              <a:rPr lang="en-US" sz="2800" b="1" dirty="0" smtClean="0"/>
              <a:t>]);</a:t>
            </a:r>
            <a:endParaRPr lang="ru-RU" sz="2800" b="1" dirty="0" smtClean="0"/>
          </a:p>
          <a:p>
            <a:endParaRPr lang="ru-RU" sz="2800" b="1" dirty="0" smtClean="0"/>
          </a:p>
          <a:p>
            <a:endParaRPr lang="ru-RU" sz="2800" b="1" dirty="0" smtClean="0"/>
          </a:p>
          <a:p>
            <a:endParaRPr lang="ru-RU" sz="2800" b="1" dirty="0" smtClean="0"/>
          </a:p>
          <a:p>
            <a:endParaRPr lang="en-US" sz="2800" b="1" dirty="0" smtClean="0"/>
          </a:p>
          <a:p>
            <a:r>
              <a:rPr lang="ru-RU" sz="2800" b="1" dirty="0" smtClean="0"/>
              <a:t>…</a:t>
            </a:r>
          </a:p>
          <a:p>
            <a:r>
              <a:rPr lang="en-US" sz="2800" b="1" dirty="0" smtClean="0"/>
              <a:t>end.</a:t>
            </a:r>
            <a:endParaRPr lang="ru-RU" altLang="ru-RU" sz="2800" b="1" dirty="0">
              <a:latin typeface="Arial" pitchFamily="34" charset="0"/>
            </a:endParaRPr>
          </a:p>
        </p:txBody>
      </p:sp>
      <p:sp>
        <p:nvSpPr>
          <p:cNvPr id="8" name="Прямоугольник 7"/>
          <p:cNvSpPr/>
          <p:nvPr/>
        </p:nvSpPr>
        <p:spPr>
          <a:xfrm>
            <a:off x="4286248" y="357166"/>
            <a:ext cx="4572000" cy="1200329"/>
          </a:xfrm>
          <a:prstGeom prst="rect">
            <a:avLst/>
          </a:prstGeom>
          <a:ln w="38100">
            <a:solidFill>
              <a:srgbClr val="FF0000"/>
            </a:solidFill>
          </a:ln>
        </p:spPr>
        <p:txBody>
          <a:bodyPr>
            <a:spAutoFit/>
          </a:bodyPr>
          <a:lstStyle/>
          <a:p>
            <a:r>
              <a:rPr lang="ru-RU" b="1" dirty="0" smtClean="0">
                <a:solidFill>
                  <a:srgbClr val="0033CC"/>
                </a:solidFill>
                <a:ea typeface="Calibri" pitchFamily="34" charset="0"/>
                <a:cs typeface="TimesNewRomanPSMT"/>
              </a:rPr>
              <a:t>Необходимо </a:t>
            </a:r>
            <a:r>
              <a:rPr lang="ru-RU" b="1" u="sng" dirty="0" smtClean="0">
                <a:solidFill>
                  <a:srgbClr val="0033CC"/>
                </a:solidFill>
                <a:ea typeface="Calibri" pitchFamily="34" charset="0"/>
                <a:cs typeface="TimesNewRomanPSMT"/>
              </a:rPr>
              <a:t>найти в массиве самый высокий пик, то есть пик, значение которого максимально</a:t>
            </a:r>
            <a:r>
              <a:rPr lang="ru-RU" b="1" dirty="0" smtClean="0">
                <a:solidFill>
                  <a:srgbClr val="0033CC"/>
                </a:solidFill>
                <a:ea typeface="Calibri" pitchFamily="34" charset="0"/>
                <a:cs typeface="TimesNewRomanPSMT"/>
              </a:rPr>
              <a:t>. Если в массиве нет ни одного пика, выведите «пика нет».</a:t>
            </a:r>
            <a:endParaRPr lang="ru-RU" dirty="0"/>
          </a:p>
        </p:txBody>
      </p:sp>
      <p:sp>
        <p:nvSpPr>
          <p:cNvPr id="11" name="Прямоугольная выноска 10"/>
          <p:cNvSpPr/>
          <p:nvPr/>
        </p:nvSpPr>
        <p:spPr>
          <a:xfrm>
            <a:off x="4572000" y="1714488"/>
            <a:ext cx="3857652" cy="4857784"/>
          </a:xfrm>
          <a:prstGeom prst="wedgeRectCallout">
            <a:avLst>
              <a:gd name="adj1" fmla="val -152325"/>
              <a:gd name="adj2" fmla="val 8834"/>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altLang="ru-RU" sz="2800" b="1" dirty="0" smtClean="0">
                <a:solidFill>
                  <a:srgbClr val="0033CC"/>
                </a:solidFill>
                <a:ea typeface="Calibri" pitchFamily="34" charset="0"/>
                <a:cs typeface="Times New Roman" pitchFamily="18" charset="0"/>
              </a:rPr>
              <a:t>k</a:t>
            </a:r>
            <a:r>
              <a:rPr lang="en-US" altLang="ru-RU" sz="2800" b="1" dirty="0" smtClean="0">
                <a:solidFill>
                  <a:schemeClr val="tx1"/>
                </a:solidFill>
                <a:ea typeface="Calibri" pitchFamily="34" charset="0"/>
                <a:cs typeface="Times New Roman" pitchFamily="18" charset="0"/>
              </a:rPr>
              <a:t>:=0;</a:t>
            </a:r>
            <a:r>
              <a:rPr lang="ru-RU" altLang="ru-RU" sz="2800" b="1" dirty="0" smtClean="0">
                <a:solidFill>
                  <a:schemeClr val="tx1"/>
                </a:solidFill>
                <a:ea typeface="Calibri" pitchFamily="34" charset="0"/>
                <a:cs typeface="Times New Roman" pitchFamily="18" charset="0"/>
              </a:rPr>
              <a:t>//макс пик</a:t>
            </a:r>
            <a:endParaRPr lang="en-US" altLang="ru-RU" sz="2800" b="1" dirty="0" smtClean="0">
              <a:solidFill>
                <a:schemeClr val="tx1"/>
              </a:solidFill>
              <a:ea typeface="Calibri" pitchFamily="34" charset="0"/>
              <a:cs typeface="Times New Roman" pitchFamily="18" charset="0"/>
            </a:endParaRPr>
          </a:p>
          <a:p>
            <a:pPr eaLnBrk="0" hangingPunct="0"/>
            <a:endParaRPr lang="ru-RU" altLang="ru-RU" sz="2800" b="1" dirty="0" smtClean="0">
              <a:solidFill>
                <a:schemeClr val="tx1"/>
              </a:solidFill>
              <a:ea typeface="Calibri" pitchFamily="34" charset="0"/>
              <a:cs typeface="Times New Roman" pitchFamily="18" charset="0"/>
            </a:endParaRPr>
          </a:p>
          <a:p>
            <a:endParaRPr lang="en-US" sz="2800" b="1" dirty="0" smtClean="0">
              <a:solidFill>
                <a:schemeClr val="tx1"/>
              </a:solidFill>
            </a:endParaRPr>
          </a:p>
          <a:p>
            <a:endParaRPr lang="ru-RU" sz="2800" b="1" dirty="0" smtClean="0">
              <a:solidFill>
                <a:schemeClr val="tx1"/>
              </a:solidFill>
            </a:endParaRPr>
          </a:p>
          <a:p>
            <a:r>
              <a:rPr lang="en-US" sz="2800" b="1" dirty="0" smtClean="0">
                <a:solidFill>
                  <a:srgbClr val="0033CC"/>
                </a:solidFill>
              </a:rPr>
              <a:t>If </a:t>
            </a:r>
            <a:r>
              <a:rPr lang="ru-RU" sz="2800" b="1" dirty="0" smtClean="0">
                <a:solidFill>
                  <a:srgbClr val="0033CC"/>
                </a:solidFill>
              </a:rPr>
              <a:t> </a:t>
            </a:r>
            <a:r>
              <a:rPr lang="en-US" sz="2800" b="1" dirty="0" smtClean="0">
                <a:solidFill>
                  <a:srgbClr val="0033CC"/>
                </a:solidFill>
              </a:rPr>
              <a:t>k</a:t>
            </a:r>
            <a:r>
              <a:rPr lang="ru-RU" sz="2800" b="1" dirty="0" smtClean="0">
                <a:solidFill>
                  <a:srgbClr val="0033CC"/>
                </a:solidFill>
              </a:rPr>
              <a:t>=0 </a:t>
            </a:r>
            <a:r>
              <a:rPr lang="en-US" sz="2800" b="1" dirty="0" smtClean="0">
                <a:solidFill>
                  <a:srgbClr val="0033CC"/>
                </a:solidFill>
              </a:rPr>
              <a:t> then </a:t>
            </a:r>
            <a:r>
              <a:rPr lang="en-US" sz="2800" b="1" dirty="0" err="1" smtClean="0">
                <a:solidFill>
                  <a:srgbClr val="0033CC"/>
                </a:solidFill>
              </a:rPr>
              <a:t>writeln</a:t>
            </a:r>
            <a:r>
              <a:rPr lang="en-US" sz="2800" b="1" dirty="0" smtClean="0">
                <a:solidFill>
                  <a:srgbClr val="0033CC"/>
                </a:solidFill>
              </a:rPr>
              <a:t>(‘</a:t>
            </a:r>
            <a:r>
              <a:rPr lang="ru-RU" sz="2800" b="1" dirty="0" smtClean="0">
                <a:solidFill>
                  <a:srgbClr val="0033CC"/>
                </a:solidFill>
              </a:rPr>
              <a:t>пика нет</a:t>
            </a:r>
            <a:r>
              <a:rPr lang="en-US" sz="2800" b="1" dirty="0" smtClean="0">
                <a:solidFill>
                  <a:srgbClr val="0033CC"/>
                </a:solidFill>
              </a:rPr>
              <a:t>’) else </a:t>
            </a:r>
            <a:r>
              <a:rPr lang="en-US" sz="2800" b="1" dirty="0" err="1" smtClean="0">
                <a:solidFill>
                  <a:srgbClr val="0033CC"/>
                </a:solidFill>
              </a:rPr>
              <a:t>writeln</a:t>
            </a:r>
            <a:r>
              <a:rPr lang="en-US" sz="2800" b="1" dirty="0" smtClean="0">
                <a:solidFill>
                  <a:srgbClr val="0033CC"/>
                </a:solidFill>
              </a:rPr>
              <a:t>(k);</a:t>
            </a:r>
            <a:endParaRPr lang="ru-RU" sz="2800" b="1" dirty="0" smtClean="0">
              <a:solidFill>
                <a:srgbClr val="0033CC"/>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C56FE54C-4059-471E-95A0-A18210EA3E34}" type="slidenum">
              <a:rPr lang="ru-RU"/>
              <a:pPr>
                <a:defRPr/>
              </a:pPr>
              <a:t>19</a:t>
            </a:fld>
            <a:endParaRPr lang="ru-RU"/>
          </a:p>
        </p:txBody>
      </p:sp>
      <p:sp>
        <p:nvSpPr>
          <p:cNvPr id="7" name="Rectangle 1"/>
          <p:cNvSpPr>
            <a:spLocks noChangeArrowheads="1"/>
          </p:cNvSpPr>
          <p:nvPr/>
        </p:nvSpPr>
        <p:spPr bwMode="auto">
          <a:xfrm>
            <a:off x="214282" y="214290"/>
            <a:ext cx="3929063" cy="6432530"/>
          </a:xfrm>
          <a:prstGeom prst="rect">
            <a:avLst/>
          </a:prstGeom>
          <a:solidFill>
            <a:schemeClr val="bg1">
              <a:alpha val="92000"/>
            </a:schemeClr>
          </a:solidFill>
          <a:ln w="38100">
            <a:solidFill>
              <a:srgbClr val="0033CC"/>
            </a:solidFill>
            <a:miter lim="800000"/>
            <a:headEnd/>
            <a:tailEnd/>
          </a:ln>
        </p:spPr>
        <p:txBody>
          <a:bodyPr wrap="square" anchor="ctr">
            <a:spAutoFit/>
          </a:bodyPr>
          <a:lstStyle/>
          <a:p>
            <a:r>
              <a:rPr lang="ru-RU" sz="2000" b="1" u="sng" dirty="0" smtClean="0">
                <a:solidFill>
                  <a:srgbClr val="FF0000"/>
                </a:solidFill>
              </a:rPr>
              <a:t>Паскаль</a:t>
            </a:r>
          </a:p>
          <a:p>
            <a:r>
              <a:rPr lang="en-US" sz="2800" b="1" dirty="0" smtClean="0"/>
              <a:t>const</a:t>
            </a:r>
          </a:p>
          <a:p>
            <a:r>
              <a:rPr lang="en-US" sz="2800" b="1" dirty="0" smtClean="0"/>
              <a:t>N=20</a:t>
            </a:r>
            <a:r>
              <a:rPr lang="ru-RU" sz="2800" b="1" dirty="0" smtClean="0"/>
              <a:t>00</a:t>
            </a:r>
            <a:r>
              <a:rPr lang="en-US" sz="2800" b="1" dirty="0" smtClean="0"/>
              <a:t>;</a:t>
            </a:r>
          </a:p>
          <a:p>
            <a:r>
              <a:rPr lang="en-US" sz="2800" b="1" dirty="0" err="1" smtClean="0"/>
              <a:t>var</a:t>
            </a:r>
            <a:endParaRPr lang="en-US" sz="2800" b="1" dirty="0" smtClean="0"/>
          </a:p>
          <a:p>
            <a:r>
              <a:rPr lang="en-US" sz="2800" b="1" dirty="0" smtClean="0"/>
              <a:t>a: array [1..N] of integer;</a:t>
            </a:r>
          </a:p>
          <a:p>
            <a:r>
              <a:rPr lang="en-US" sz="2800" b="1" dirty="0" err="1" smtClean="0">
                <a:solidFill>
                  <a:srgbClr val="FF0000"/>
                </a:solidFill>
              </a:rPr>
              <a:t>i</a:t>
            </a:r>
            <a:r>
              <a:rPr lang="en-US" sz="2800" b="1" dirty="0" smtClean="0"/>
              <a:t>, </a:t>
            </a:r>
            <a:r>
              <a:rPr lang="en-US" sz="2800" b="1" dirty="0" smtClean="0">
                <a:solidFill>
                  <a:srgbClr val="0033CC"/>
                </a:solidFill>
              </a:rPr>
              <a:t>j</a:t>
            </a:r>
            <a:r>
              <a:rPr lang="en-US" sz="2800" b="1" dirty="0" smtClean="0"/>
              <a:t>, </a:t>
            </a:r>
            <a:r>
              <a:rPr lang="en-US" sz="2800" b="1" dirty="0" smtClean="0">
                <a:solidFill>
                  <a:srgbClr val="0033CC"/>
                </a:solidFill>
              </a:rPr>
              <a:t>k</a:t>
            </a:r>
            <a:r>
              <a:rPr lang="en-US" sz="2800" b="1" dirty="0" smtClean="0"/>
              <a:t>: integer;</a:t>
            </a:r>
          </a:p>
          <a:p>
            <a:r>
              <a:rPr lang="en-US" sz="2800" b="1" dirty="0" smtClean="0"/>
              <a:t>begin</a:t>
            </a:r>
          </a:p>
          <a:p>
            <a:r>
              <a:rPr lang="pt-BR" sz="2800" b="1" dirty="0" smtClean="0"/>
              <a:t>for </a:t>
            </a:r>
            <a:r>
              <a:rPr lang="pt-BR" sz="2800" b="1" dirty="0" smtClean="0">
                <a:solidFill>
                  <a:srgbClr val="FF0000"/>
                </a:solidFill>
              </a:rPr>
              <a:t>i</a:t>
            </a:r>
            <a:r>
              <a:rPr lang="pt-BR" sz="2800" b="1" dirty="0" smtClean="0"/>
              <a:t>:=1 to N do</a:t>
            </a:r>
          </a:p>
          <a:p>
            <a:r>
              <a:rPr lang="en-US" sz="2800" b="1" dirty="0" err="1" smtClean="0"/>
              <a:t>readln</a:t>
            </a:r>
            <a:r>
              <a:rPr lang="en-US" sz="2800" b="1" dirty="0" smtClean="0"/>
              <a:t>(a[</a:t>
            </a:r>
            <a:r>
              <a:rPr lang="en-US" sz="2800" b="1" dirty="0" err="1" smtClean="0"/>
              <a:t>i</a:t>
            </a:r>
            <a:r>
              <a:rPr lang="en-US" sz="2800" b="1" dirty="0" smtClean="0"/>
              <a:t>]);</a:t>
            </a:r>
            <a:endParaRPr lang="ru-RU" sz="2800" b="1" dirty="0" smtClean="0"/>
          </a:p>
          <a:p>
            <a:endParaRPr lang="ru-RU" sz="2800" b="1" dirty="0" smtClean="0"/>
          </a:p>
          <a:p>
            <a:endParaRPr lang="ru-RU" sz="2800" b="1" dirty="0" smtClean="0"/>
          </a:p>
          <a:p>
            <a:endParaRPr lang="ru-RU" sz="2800" b="1" dirty="0" smtClean="0"/>
          </a:p>
          <a:p>
            <a:endParaRPr lang="en-US" sz="2800" b="1" dirty="0" smtClean="0"/>
          </a:p>
          <a:p>
            <a:r>
              <a:rPr lang="ru-RU" sz="2800" b="1" dirty="0" smtClean="0"/>
              <a:t>…</a:t>
            </a:r>
          </a:p>
          <a:p>
            <a:r>
              <a:rPr lang="en-US" sz="2800" b="1" dirty="0" smtClean="0"/>
              <a:t>end.</a:t>
            </a:r>
            <a:endParaRPr lang="ru-RU" altLang="ru-RU" sz="2800" b="1" dirty="0">
              <a:latin typeface="Arial" pitchFamily="34" charset="0"/>
            </a:endParaRPr>
          </a:p>
        </p:txBody>
      </p:sp>
      <p:sp>
        <p:nvSpPr>
          <p:cNvPr id="8" name="Прямоугольник 7"/>
          <p:cNvSpPr/>
          <p:nvPr/>
        </p:nvSpPr>
        <p:spPr>
          <a:xfrm>
            <a:off x="4286248" y="357166"/>
            <a:ext cx="4572000" cy="1200329"/>
          </a:xfrm>
          <a:prstGeom prst="rect">
            <a:avLst/>
          </a:prstGeom>
          <a:ln w="38100">
            <a:solidFill>
              <a:srgbClr val="FF0000"/>
            </a:solidFill>
          </a:ln>
        </p:spPr>
        <p:txBody>
          <a:bodyPr>
            <a:spAutoFit/>
          </a:bodyPr>
          <a:lstStyle/>
          <a:p>
            <a:r>
              <a:rPr lang="ru-RU" b="1" dirty="0" smtClean="0">
                <a:solidFill>
                  <a:srgbClr val="0033CC"/>
                </a:solidFill>
                <a:ea typeface="Calibri" pitchFamily="34" charset="0"/>
                <a:cs typeface="TimesNewRomanPSMT"/>
              </a:rPr>
              <a:t>Необходимо </a:t>
            </a:r>
            <a:r>
              <a:rPr lang="ru-RU" b="1" u="sng" dirty="0" smtClean="0">
                <a:solidFill>
                  <a:srgbClr val="0033CC"/>
                </a:solidFill>
                <a:ea typeface="Calibri" pitchFamily="34" charset="0"/>
                <a:cs typeface="TimesNewRomanPSMT"/>
              </a:rPr>
              <a:t>найти в массиве самый высокий пик, то есть пик, значение которого максимально</a:t>
            </a:r>
            <a:r>
              <a:rPr lang="ru-RU" b="1" dirty="0" smtClean="0">
                <a:solidFill>
                  <a:srgbClr val="0033CC"/>
                </a:solidFill>
                <a:ea typeface="Calibri" pitchFamily="34" charset="0"/>
                <a:cs typeface="TimesNewRomanPSMT"/>
              </a:rPr>
              <a:t>. Если в массиве нет ни одного пика, выведите «пика нет».</a:t>
            </a:r>
            <a:endParaRPr lang="ru-RU" dirty="0"/>
          </a:p>
        </p:txBody>
      </p:sp>
      <p:sp>
        <p:nvSpPr>
          <p:cNvPr id="11" name="Прямоугольная выноска 10"/>
          <p:cNvSpPr/>
          <p:nvPr/>
        </p:nvSpPr>
        <p:spPr>
          <a:xfrm>
            <a:off x="2143108" y="3714752"/>
            <a:ext cx="3714776" cy="2714644"/>
          </a:xfrm>
          <a:prstGeom prst="wedgeRectCallout">
            <a:avLst>
              <a:gd name="adj1" fmla="val -98946"/>
              <a:gd name="adj2" fmla="val 542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altLang="ru-RU" sz="2000" b="1" dirty="0" smtClean="0">
                <a:solidFill>
                  <a:schemeClr val="tx1"/>
                </a:solidFill>
                <a:ea typeface="Calibri" pitchFamily="34" charset="0"/>
                <a:cs typeface="Times New Roman" pitchFamily="18" charset="0"/>
              </a:rPr>
              <a:t>k:=0;</a:t>
            </a:r>
            <a:r>
              <a:rPr lang="ru-RU" altLang="ru-RU" sz="2000" b="1" dirty="0" smtClean="0">
                <a:solidFill>
                  <a:schemeClr val="tx1"/>
                </a:solidFill>
                <a:ea typeface="Calibri" pitchFamily="34" charset="0"/>
                <a:cs typeface="Times New Roman" pitchFamily="18" charset="0"/>
              </a:rPr>
              <a:t>//макс пик</a:t>
            </a:r>
            <a:endParaRPr lang="en-US" altLang="ru-RU" sz="2000" b="1" dirty="0" smtClean="0">
              <a:solidFill>
                <a:schemeClr val="tx1"/>
              </a:solidFill>
              <a:ea typeface="Calibri" pitchFamily="34" charset="0"/>
              <a:cs typeface="Times New Roman" pitchFamily="18" charset="0"/>
            </a:endParaRPr>
          </a:p>
          <a:p>
            <a:pPr eaLnBrk="0" hangingPunct="0"/>
            <a:endParaRPr lang="en-US" altLang="ru-RU" sz="2000" b="1" dirty="0" smtClean="0">
              <a:solidFill>
                <a:schemeClr val="tx1"/>
              </a:solidFill>
              <a:ea typeface="Calibri" pitchFamily="34" charset="0"/>
              <a:cs typeface="Times New Roman" pitchFamily="18" charset="0"/>
            </a:endParaRPr>
          </a:p>
          <a:p>
            <a:pPr eaLnBrk="0" hangingPunct="0"/>
            <a:endParaRPr lang="en-US" altLang="ru-RU" sz="2000" b="1" dirty="0" smtClean="0">
              <a:solidFill>
                <a:schemeClr val="tx1"/>
              </a:solidFill>
              <a:ea typeface="Calibri" pitchFamily="34" charset="0"/>
              <a:cs typeface="Times New Roman" pitchFamily="18" charset="0"/>
            </a:endParaRPr>
          </a:p>
          <a:p>
            <a:pPr eaLnBrk="0" hangingPunct="0"/>
            <a:endParaRPr lang="en-US" altLang="ru-RU" sz="2000" b="1" dirty="0" smtClean="0">
              <a:solidFill>
                <a:schemeClr val="tx1"/>
              </a:solidFill>
              <a:ea typeface="Calibri" pitchFamily="34" charset="0"/>
              <a:cs typeface="Times New Roman" pitchFamily="18" charset="0"/>
            </a:endParaRPr>
          </a:p>
          <a:p>
            <a:pPr eaLnBrk="0" hangingPunct="0"/>
            <a:endParaRPr lang="en-US" altLang="ru-RU" sz="2000" b="1" dirty="0" smtClean="0">
              <a:solidFill>
                <a:schemeClr val="tx1"/>
              </a:solidFill>
              <a:ea typeface="Calibri" pitchFamily="34" charset="0"/>
              <a:cs typeface="Times New Roman" pitchFamily="18" charset="0"/>
            </a:endParaRPr>
          </a:p>
          <a:p>
            <a:r>
              <a:rPr lang="en-US" sz="2000" b="1" dirty="0" smtClean="0">
                <a:solidFill>
                  <a:schemeClr val="tx1"/>
                </a:solidFill>
              </a:rPr>
              <a:t>if </a:t>
            </a:r>
            <a:r>
              <a:rPr lang="ru-RU" sz="2000" b="1" dirty="0" smtClean="0">
                <a:solidFill>
                  <a:schemeClr val="tx1"/>
                </a:solidFill>
              </a:rPr>
              <a:t> </a:t>
            </a:r>
            <a:r>
              <a:rPr lang="en-US" sz="2000" b="1" dirty="0" smtClean="0">
                <a:solidFill>
                  <a:schemeClr val="tx1"/>
                </a:solidFill>
              </a:rPr>
              <a:t>k</a:t>
            </a:r>
            <a:r>
              <a:rPr lang="ru-RU" sz="2000" b="1" dirty="0" smtClean="0">
                <a:solidFill>
                  <a:schemeClr val="tx1"/>
                </a:solidFill>
              </a:rPr>
              <a:t>=0 </a:t>
            </a:r>
            <a:r>
              <a:rPr lang="en-US" sz="2000" b="1" dirty="0" smtClean="0">
                <a:solidFill>
                  <a:schemeClr val="tx1"/>
                </a:solidFill>
              </a:rPr>
              <a:t> then </a:t>
            </a:r>
            <a:r>
              <a:rPr lang="en-US" sz="2000" b="1" dirty="0" err="1" smtClean="0">
                <a:solidFill>
                  <a:schemeClr val="tx1"/>
                </a:solidFill>
              </a:rPr>
              <a:t>writeln</a:t>
            </a:r>
            <a:r>
              <a:rPr lang="en-US" sz="2000" b="1" dirty="0" smtClean="0">
                <a:solidFill>
                  <a:schemeClr val="tx1"/>
                </a:solidFill>
              </a:rPr>
              <a:t>(‘</a:t>
            </a:r>
            <a:r>
              <a:rPr lang="ru-RU" sz="2000" b="1" dirty="0" smtClean="0">
                <a:solidFill>
                  <a:schemeClr val="tx1"/>
                </a:solidFill>
              </a:rPr>
              <a:t>пика нет</a:t>
            </a:r>
            <a:r>
              <a:rPr lang="en-US" sz="2000" b="1" dirty="0" smtClean="0">
                <a:solidFill>
                  <a:schemeClr val="tx1"/>
                </a:solidFill>
              </a:rPr>
              <a:t>’) else </a:t>
            </a:r>
            <a:r>
              <a:rPr lang="en-US" sz="2000" b="1" dirty="0" err="1" smtClean="0">
                <a:solidFill>
                  <a:schemeClr val="tx1"/>
                </a:solidFill>
              </a:rPr>
              <a:t>writeln</a:t>
            </a:r>
            <a:r>
              <a:rPr lang="en-US" sz="2000" b="1" dirty="0" smtClean="0">
                <a:solidFill>
                  <a:schemeClr val="tx1"/>
                </a:solidFill>
              </a:rPr>
              <a:t>(k);</a:t>
            </a:r>
            <a:endParaRPr lang="ru-RU" sz="2000" b="1" dirty="0" smtClean="0">
              <a:solidFill>
                <a:schemeClr val="tx1"/>
              </a:solidFill>
            </a:endParaRPr>
          </a:p>
        </p:txBody>
      </p:sp>
      <p:sp>
        <p:nvSpPr>
          <p:cNvPr id="9" name="Прямоугольная выноска 8"/>
          <p:cNvSpPr/>
          <p:nvPr/>
        </p:nvSpPr>
        <p:spPr>
          <a:xfrm>
            <a:off x="5000628" y="1785926"/>
            <a:ext cx="3929090" cy="3071834"/>
          </a:xfrm>
          <a:prstGeom prst="wedgeRectCallout">
            <a:avLst>
              <a:gd name="adj1" fmla="val -91220"/>
              <a:gd name="adj2" fmla="val 4963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for</a:t>
            </a:r>
            <a:r>
              <a:rPr lang="ru-RU" sz="2800" b="1" dirty="0" smtClean="0">
                <a:solidFill>
                  <a:schemeClr val="tx1"/>
                </a:solidFill>
              </a:rPr>
              <a:t> </a:t>
            </a:r>
            <a:r>
              <a:rPr lang="ru-RU" sz="2800" b="1" dirty="0" err="1" smtClean="0">
                <a:solidFill>
                  <a:schemeClr val="tx1"/>
                </a:solidFill>
              </a:rPr>
              <a:t>i</a:t>
            </a:r>
            <a:r>
              <a:rPr lang="en-US" sz="2800" b="1" dirty="0" smtClean="0">
                <a:solidFill>
                  <a:schemeClr val="tx1"/>
                </a:solidFill>
              </a:rPr>
              <a:t>:=2 to</a:t>
            </a:r>
            <a:r>
              <a:rPr lang="ru-RU" sz="2800" b="1" dirty="0" smtClean="0">
                <a:solidFill>
                  <a:schemeClr val="tx1"/>
                </a:solidFill>
              </a:rPr>
              <a:t> N-1</a:t>
            </a:r>
            <a:r>
              <a:rPr lang="en-US" sz="2800" b="1" dirty="0" smtClean="0">
                <a:solidFill>
                  <a:schemeClr val="tx1"/>
                </a:solidFill>
              </a:rPr>
              <a:t> do</a:t>
            </a:r>
            <a:endParaRPr lang="ru-RU" sz="2800" b="1" dirty="0" smtClean="0">
              <a:solidFill>
                <a:schemeClr val="tx1"/>
              </a:solidFill>
            </a:endParaRPr>
          </a:p>
          <a:p>
            <a:r>
              <a:rPr lang="en-US" sz="2800" b="1" dirty="0" smtClean="0">
                <a:solidFill>
                  <a:schemeClr val="tx1"/>
                </a:solidFill>
              </a:rPr>
              <a:t>begin</a:t>
            </a:r>
          </a:p>
          <a:p>
            <a:r>
              <a:rPr lang="en-US" sz="2800" b="1" dirty="0" smtClean="0">
                <a:solidFill>
                  <a:schemeClr val="tx1"/>
                </a:solidFill>
              </a:rPr>
              <a:t>…</a:t>
            </a:r>
          </a:p>
          <a:p>
            <a:endParaRPr lang="en-US" sz="2800" b="1" dirty="0" smtClean="0">
              <a:solidFill>
                <a:schemeClr val="tx1"/>
              </a:solidFill>
            </a:endParaRPr>
          </a:p>
          <a:p>
            <a:endParaRPr lang="en-US" sz="2800" b="1" dirty="0" smtClean="0">
              <a:solidFill>
                <a:schemeClr val="tx1"/>
              </a:solidFill>
            </a:endParaRPr>
          </a:p>
          <a:p>
            <a:r>
              <a:rPr lang="en-US" sz="2800" b="1" dirty="0" smtClean="0">
                <a:solidFill>
                  <a:schemeClr val="tx1"/>
                </a:solidFill>
              </a:rPr>
              <a:t>and;</a:t>
            </a:r>
            <a:endParaRPr lang="ru-RU" sz="2800" b="1" dirty="0" smtClean="0">
              <a:solidFill>
                <a:schemeClr val="tx1"/>
              </a:solidFill>
            </a:endParaRPr>
          </a:p>
        </p:txBody>
      </p:sp>
      <p:sp>
        <p:nvSpPr>
          <p:cNvPr id="10" name="TextBox 9"/>
          <p:cNvSpPr txBox="1"/>
          <p:nvPr/>
        </p:nvSpPr>
        <p:spPr>
          <a:xfrm>
            <a:off x="5072066" y="3000372"/>
            <a:ext cx="3571900" cy="1200329"/>
          </a:xfrm>
          <a:prstGeom prst="rect">
            <a:avLst/>
          </a:prstGeom>
          <a:solidFill>
            <a:schemeClr val="accent3">
              <a:lumMod val="40000"/>
              <a:lumOff val="60000"/>
            </a:schemeClr>
          </a:solidFill>
        </p:spPr>
        <p:txBody>
          <a:bodyPr wrap="square" rtlCol="0">
            <a:spAutoFit/>
          </a:bodyPr>
          <a:lstStyle/>
          <a:p>
            <a:r>
              <a:rPr lang="en-US" sz="2400" b="1" dirty="0" smtClean="0"/>
              <a:t>if (a[</a:t>
            </a:r>
            <a:r>
              <a:rPr lang="en-US" sz="2400" b="1" dirty="0" err="1" smtClean="0"/>
              <a:t>i</a:t>
            </a:r>
            <a:r>
              <a:rPr lang="en-US" sz="2400" b="1" dirty="0" smtClean="0"/>
              <a:t>]&gt;a[i-1]) and (a[</a:t>
            </a:r>
            <a:r>
              <a:rPr lang="en-US" sz="2400" b="1" dirty="0" err="1" smtClean="0"/>
              <a:t>i</a:t>
            </a:r>
            <a:r>
              <a:rPr lang="en-US" sz="2400" b="1" dirty="0" smtClean="0"/>
              <a:t>]&gt;a[i+1]) and (a[</a:t>
            </a:r>
            <a:r>
              <a:rPr lang="en-US" sz="2400" b="1" dirty="0" err="1" smtClean="0"/>
              <a:t>i</a:t>
            </a:r>
            <a:r>
              <a:rPr lang="en-US" sz="2400" b="1" dirty="0" smtClean="0"/>
              <a:t>]&gt;k)</a:t>
            </a:r>
          </a:p>
          <a:p>
            <a:r>
              <a:rPr lang="en-US" sz="2400" b="1" dirty="0" smtClean="0"/>
              <a:t>then k:=a[</a:t>
            </a:r>
            <a:r>
              <a:rPr lang="en-US" sz="2400" b="1" dirty="0" err="1" smtClean="0"/>
              <a:t>i</a:t>
            </a:r>
            <a:r>
              <a:rPr lang="en-US" sz="2400" b="1" dirty="0"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eaLnBrk="1" fontAlgn="auto" hangingPunct="1">
              <a:spcAft>
                <a:spcPts val="0"/>
              </a:spcAft>
              <a:defRPr/>
            </a:pPr>
            <a:r>
              <a:rPr lang="ru-RU" sz="3200" b="1" dirty="0" smtClean="0">
                <a:solidFill>
                  <a:srgbClr val="FF0000"/>
                </a:solidFill>
              </a:rPr>
              <a:t>Что общего между решением</a:t>
            </a:r>
            <a:br>
              <a:rPr lang="ru-RU" sz="3200" b="1" dirty="0" smtClean="0">
                <a:solidFill>
                  <a:srgbClr val="FF0000"/>
                </a:solidFill>
              </a:rPr>
            </a:br>
            <a:r>
              <a:rPr lang="ru-RU" sz="3200" b="1" dirty="0" smtClean="0">
                <a:solidFill>
                  <a:srgbClr val="FF0000"/>
                </a:solidFill>
              </a:rPr>
              <a:t> задач 25 и 27А?</a:t>
            </a:r>
            <a:endParaRPr lang="ru-RU" sz="3200" b="1" dirty="0">
              <a:solidFill>
                <a:srgbClr val="FF0000"/>
              </a:solidFill>
            </a:endParaRPr>
          </a:p>
        </p:txBody>
      </p:sp>
      <p:sp>
        <p:nvSpPr>
          <p:cNvPr id="3" name="Номер слайда 2"/>
          <p:cNvSpPr>
            <a:spLocks noGrp="1"/>
          </p:cNvSpPr>
          <p:nvPr>
            <p:ph type="sldNum" sz="quarter" idx="12"/>
          </p:nvPr>
        </p:nvSpPr>
        <p:spPr/>
        <p:txBody>
          <a:bodyPr/>
          <a:lstStyle/>
          <a:p>
            <a:pPr>
              <a:defRPr/>
            </a:pPr>
            <a:fld id="{50BDD6C4-50D7-4B84-A4C8-CD659CBA3EB5}" type="slidenum">
              <a:rPr lang="ru-RU"/>
              <a:pPr>
                <a:defRPr/>
              </a:pPr>
              <a:t>2</a:t>
            </a:fld>
            <a:endParaRPr lang="ru-RU"/>
          </a:p>
        </p:txBody>
      </p:sp>
      <p:graphicFrame>
        <p:nvGraphicFramePr>
          <p:cNvPr id="7" name="Схема 6"/>
          <p:cNvGraphicFramePr/>
          <p:nvPr>
            <p:extLst>
              <p:ext uri="{D42A27DB-BD31-4B8C-83A1-F6EECF244321}">
                <p14:modId xmlns:p14="http://schemas.microsoft.com/office/powerpoint/2010/main" val="4263238797"/>
              </p:ext>
            </p:extLst>
          </p:nvPr>
        </p:nvGraphicFramePr>
        <p:xfrm>
          <a:off x="323528" y="2066492"/>
          <a:ext cx="8643998"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4282" y="214290"/>
            <a:ext cx="3929063" cy="6432530"/>
          </a:xfrm>
          <a:prstGeom prst="rect">
            <a:avLst/>
          </a:prstGeom>
          <a:solidFill>
            <a:schemeClr val="bg1">
              <a:alpha val="92000"/>
            </a:schemeClr>
          </a:solidFill>
          <a:ln w="38100">
            <a:solidFill>
              <a:srgbClr val="0033CC"/>
            </a:solidFill>
            <a:miter lim="800000"/>
            <a:headEnd/>
            <a:tailEnd/>
          </a:ln>
        </p:spPr>
        <p:txBody>
          <a:bodyPr wrap="square" anchor="ctr">
            <a:spAutoFit/>
          </a:bodyPr>
          <a:lstStyle/>
          <a:p>
            <a:r>
              <a:rPr lang="ru-RU" sz="2000" b="1" u="sng" dirty="0" smtClean="0">
                <a:solidFill>
                  <a:srgbClr val="FF0000"/>
                </a:solidFill>
              </a:rPr>
              <a:t>Паскаль</a:t>
            </a:r>
          </a:p>
          <a:p>
            <a:r>
              <a:rPr lang="en-US" sz="2800" b="1" dirty="0" smtClean="0"/>
              <a:t>const</a:t>
            </a:r>
          </a:p>
          <a:p>
            <a:r>
              <a:rPr lang="en-US" sz="2800" b="1" dirty="0" smtClean="0"/>
              <a:t>N=20</a:t>
            </a:r>
            <a:r>
              <a:rPr lang="ru-RU" sz="2800" b="1" dirty="0" smtClean="0"/>
              <a:t>00</a:t>
            </a:r>
            <a:r>
              <a:rPr lang="en-US" sz="2800" b="1" dirty="0" smtClean="0"/>
              <a:t>;</a:t>
            </a:r>
          </a:p>
          <a:p>
            <a:r>
              <a:rPr lang="en-US" sz="2800" b="1" dirty="0" err="1" smtClean="0"/>
              <a:t>var</a:t>
            </a:r>
            <a:endParaRPr lang="en-US" sz="2800" b="1" dirty="0" smtClean="0"/>
          </a:p>
          <a:p>
            <a:r>
              <a:rPr lang="en-US" sz="2800" b="1" dirty="0" smtClean="0"/>
              <a:t>a: array [1..N] of integer;</a:t>
            </a:r>
          </a:p>
          <a:p>
            <a:r>
              <a:rPr lang="en-US" sz="2800" b="1" dirty="0" err="1" smtClean="0">
                <a:solidFill>
                  <a:srgbClr val="FF0000"/>
                </a:solidFill>
              </a:rPr>
              <a:t>i</a:t>
            </a:r>
            <a:r>
              <a:rPr lang="en-US" sz="2800" b="1" dirty="0" smtClean="0"/>
              <a:t>, </a:t>
            </a:r>
            <a:r>
              <a:rPr lang="en-US" sz="2800" b="1" dirty="0" smtClean="0">
                <a:solidFill>
                  <a:srgbClr val="0033CC"/>
                </a:solidFill>
              </a:rPr>
              <a:t>j</a:t>
            </a:r>
            <a:r>
              <a:rPr lang="en-US" sz="2800" b="1" dirty="0" smtClean="0"/>
              <a:t>, </a:t>
            </a:r>
            <a:r>
              <a:rPr lang="en-US" sz="2800" b="1" dirty="0" smtClean="0">
                <a:solidFill>
                  <a:srgbClr val="0033CC"/>
                </a:solidFill>
              </a:rPr>
              <a:t>k</a:t>
            </a:r>
            <a:r>
              <a:rPr lang="en-US" sz="2800" b="1" dirty="0" smtClean="0"/>
              <a:t>: integer;</a:t>
            </a:r>
          </a:p>
          <a:p>
            <a:r>
              <a:rPr lang="en-US" sz="2800" b="1" dirty="0" smtClean="0"/>
              <a:t>begin</a:t>
            </a:r>
          </a:p>
          <a:p>
            <a:r>
              <a:rPr lang="pt-BR" sz="2800" b="1" dirty="0" smtClean="0"/>
              <a:t>for </a:t>
            </a:r>
            <a:r>
              <a:rPr lang="pt-BR" sz="2800" b="1" dirty="0" smtClean="0">
                <a:solidFill>
                  <a:srgbClr val="FF0000"/>
                </a:solidFill>
              </a:rPr>
              <a:t>i</a:t>
            </a:r>
            <a:r>
              <a:rPr lang="pt-BR" sz="2800" b="1" dirty="0" smtClean="0"/>
              <a:t>:=1 to N do</a:t>
            </a:r>
          </a:p>
          <a:p>
            <a:r>
              <a:rPr lang="en-US" sz="2800" b="1" dirty="0" err="1" smtClean="0"/>
              <a:t>readln</a:t>
            </a:r>
            <a:r>
              <a:rPr lang="en-US" sz="2800" b="1" dirty="0" smtClean="0"/>
              <a:t>(a[</a:t>
            </a:r>
            <a:r>
              <a:rPr lang="en-US" sz="2800" b="1" dirty="0" err="1" smtClean="0"/>
              <a:t>i</a:t>
            </a:r>
            <a:r>
              <a:rPr lang="en-US" sz="2800" b="1" dirty="0" smtClean="0"/>
              <a:t>]);</a:t>
            </a:r>
            <a:endParaRPr lang="ru-RU" sz="2800" b="1" dirty="0" smtClean="0"/>
          </a:p>
          <a:p>
            <a:endParaRPr lang="ru-RU" sz="2800" b="1" dirty="0" smtClean="0"/>
          </a:p>
          <a:p>
            <a:endParaRPr lang="ru-RU" sz="2800" b="1" dirty="0" smtClean="0"/>
          </a:p>
          <a:p>
            <a:endParaRPr lang="ru-RU" sz="2800" b="1" dirty="0" smtClean="0"/>
          </a:p>
          <a:p>
            <a:endParaRPr lang="en-US" sz="2800" b="1" dirty="0" smtClean="0"/>
          </a:p>
          <a:p>
            <a:r>
              <a:rPr lang="ru-RU" sz="2800" b="1" dirty="0" smtClean="0"/>
              <a:t>…</a:t>
            </a:r>
          </a:p>
          <a:p>
            <a:r>
              <a:rPr lang="en-US" sz="2800" b="1" dirty="0" smtClean="0"/>
              <a:t>end.</a:t>
            </a:r>
            <a:endParaRPr lang="ru-RU" altLang="ru-RU" sz="2800" b="1" dirty="0">
              <a:latin typeface="Arial" pitchFamily="34" charset="0"/>
            </a:endParaRPr>
          </a:p>
        </p:txBody>
      </p:sp>
      <p:sp>
        <p:nvSpPr>
          <p:cNvPr id="6" name="Номер слайда 5"/>
          <p:cNvSpPr>
            <a:spLocks noGrp="1"/>
          </p:cNvSpPr>
          <p:nvPr>
            <p:ph type="sldNum" sz="quarter" idx="12"/>
          </p:nvPr>
        </p:nvSpPr>
        <p:spPr/>
        <p:txBody>
          <a:bodyPr/>
          <a:lstStyle/>
          <a:p>
            <a:pPr>
              <a:defRPr/>
            </a:pPr>
            <a:fld id="{C56FE54C-4059-471E-95A0-A18210EA3E34}" type="slidenum">
              <a:rPr lang="ru-RU"/>
              <a:pPr>
                <a:defRPr/>
              </a:pPr>
              <a:t>20</a:t>
            </a:fld>
            <a:endParaRPr lang="ru-RU"/>
          </a:p>
        </p:txBody>
      </p:sp>
      <p:sp>
        <p:nvSpPr>
          <p:cNvPr id="10" name="Прямоугольная выноска 9"/>
          <p:cNvSpPr/>
          <p:nvPr/>
        </p:nvSpPr>
        <p:spPr>
          <a:xfrm>
            <a:off x="3071802" y="2428868"/>
            <a:ext cx="5643563" cy="4214842"/>
          </a:xfrm>
          <a:prstGeom prst="wedgeRectCallout">
            <a:avLst>
              <a:gd name="adj1" fmla="val -87745"/>
              <a:gd name="adj2" fmla="val 1760"/>
            </a:avLst>
          </a:prstGeom>
          <a:blipFill>
            <a:blip r:embed="rId2"/>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sz="2400" b="1" dirty="0" smtClean="0"/>
          </a:p>
          <a:p>
            <a:pPr algn="r"/>
            <a:r>
              <a:rPr lang="ru-RU" sz="2400" b="1" u="sng" dirty="0" smtClean="0"/>
              <a:t>Вид решения учащегося на языке </a:t>
            </a:r>
            <a:r>
              <a:rPr lang="ru-RU" sz="2400" b="1" u="sng" dirty="0" smtClean="0">
                <a:solidFill>
                  <a:schemeClr val="tx1"/>
                </a:solidFill>
              </a:rPr>
              <a:t>Паскаль </a:t>
            </a:r>
            <a:r>
              <a:rPr lang="en-US" sz="2400" b="1" u="sng" dirty="0" smtClean="0">
                <a:solidFill>
                  <a:schemeClr val="tx1"/>
                </a:solidFill>
              </a:rPr>
              <a:t>ABC.net</a:t>
            </a:r>
            <a:r>
              <a:rPr lang="en-US" sz="2400" dirty="0" smtClean="0">
                <a:solidFill>
                  <a:schemeClr val="tx1"/>
                </a:solidFill>
              </a:rPr>
              <a:t> </a:t>
            </a:r>
          </a:p>
          <a:p>
            <a:r>
              <a:rPr lang="en-US" sz="2800" b="1" dirty="0" smtClean="0">
                <a:solidFill>
                  <a:schemeClr val="tx1"/>
                </a:solidFill>
              </a:rPr>
              <a:t>k := 0;</a:t>
            </a:r>
          </a:p>
          <a:p>
            <a:r>
              <a:rPr lang="pt-BR" sz="2800" b="1" dirty="0" smtClean="0">
                <a:solidFill>
                  <a:schemeClr val="tx1"/>
                </a:solidFill>
              </a:rPr>
              <a:t>for i := 2 to N-1 do</a:t>
            </a:r>
            <a:r>
              <a:rPr lang="en-US" sz="2800" b="1" dirty="0" smtClean="0">
                <a:solidFill>
                  <a:schemeClr val="tx1"/>
                </a:solidFill>
              </a:rPr>
              <a:t> </a:t>
            </a:r>
          </a:p>
          <a:p>
            <a:r>
              <a:rPr lang="en-US" sz="2800" b="1" dirty="0" smtClean="0">
                <a:solidFill>
                  <a:schemeClr val="tx1"/>
                </a:solidFill>
              </a:rPr>
              <a:t>begin</a:t>
            </a:r>
          </a:p>
          <a:p>
            <a:r>
              <a:rPr lang="en-US" sz="2800" b="1" dirty="0" smtClean="0">
                <a:solidFill>
                  <a:schemeClr val="tx1"/>
                </a:solidFill>
              </a:rPr>
              <a:t>if (a[</a:t>
            </a:r>
            <a:r>
              <a:rPr lang="en-US" sz="2800" b="1" dirty="0" err="1" smtClean="0">
                <a:solidFill>
                  <a:schemeClr val="tx1"/>
                </a:solidFill>
              </a:rPr>
              <a:t>i</a:t>
            </a:r>
            <a:r>
              <a:rPr lang="en-US" sz="2800" b="1" dirty="0" smtClean="0">
                <a:solidFill>
                  <a:schemeClr val="tx1"/>
                </a:solidFill>
              </a:rPr>
              <a:t>]&gt;a[i-1]) and (a[</a:t>
            </a:r>
            <a:r>
              <a:rPr lang="en-US" sz="2800" b="1" dirty="0" err="1" smtClean="0">
                <a:solidFill>
                  <a:schemeClr val="tx1"/>
                </a:solidFill>
              </a:rPr>
              <a:t>i</a:t>
            </a:r>
            <a:r>
              <a:rPr lang="en-US" sz="2800" b="1" dirty="0" smtClean="0">
                <a:solidFill>
                  <a:schemeClr val="tx1"/>
                </a:solidFill>
              </a:rPr>
              <a:t>]&gt;a[i+1]) and (a[</a:t>
            </a:r>
            <a:r>
              <a:rPr lang="en-US" sz="2800" b="1" dirty="0" err="1" smtClean="0">
                <a:solidFill>
                  <a:schemeClr val="tx1"/>
                </a:solidFill>
              </a:rPr>
              <a:t>i</a:t>
            </a:r>
            <a:r>
              <a:rPr lang="en-US" sz="2800" b="1" dirty="0" smtClean="0">
                <a:solidFill>
                  <a:schemeClr val="tx1"/>
                </a:solidFill>
              </a:rPr>
              <a:t>]&gt;k)</a:t>
            </a:r>
          </a:p>
          <a:p>
            <a:r>
              <a:rPr lang="en-US" sz="2800" b="1" dirty="0" smtClean="0">
                <a:solidFill>
                  <a:schemeClr val="tx1"/>
                </a:solidFill>
              </a:rPr>
              <a:t>then k:=a[</a:t>
            </a:r>
            <a:r>
              <a:rPr lang="en-US" sz="2800" b="1" dirty="0" err="1" smtClean="0">
                <a:solidFill>
                  <a:schemeClr val="tx1"/>
                </a:solidFill>
              </a:rPr>
              <a:t>i</a:t>
            </a:r>
            <a:r>
              <a:rPr lang="en-US" sz="2800" b="1" dirty="0" smtClean="0">
                <a:solidFill>
                  <a:schemeClr val="tx1"/>
                </a:solidFill>
              </a:rPr>
              <a:t>]; </a:t>
            </a:r>
          </a:p>
          <a:p>
            <a:r>
              <a:rPr lang="en-US" sz="2800" b="1" dirty="0" smtClean="0">
                <a:solidFill>
                  <a:schemeClr val="tx1"/>
                </a:solidFill>
              </a:rPr>
              <a:t>and;</a:t>
            </a:r>
          </a:p>
          <a:p>
            <a:r>
              <a:rPr lang="en-US" sz="2800" b="1" dirty="0" smtClean="0">
                <a:solidFill>
                  <a:schemeClr val="tx1"/>
                </a:solidFill>
              </a:rPr>
              <a:t> if </a:t>
            </a:r>
            <a:r>
              <a:rPr lang="ru-RU" sz="2800" b="1" dirty="0" smtClean="0">
                <a:solidFill>
                  <a:schemeClr val="tx1"/>
                </a:solidFill>
              </a:rPr>
              <a:t> </a:t>
            </a:r>
            <a:r>
              <a:rPr lang="en-US" sz="2800" b="1" dirty="0" smtClean="0">
                <a:solidFill>
                  <a:schemeClr val="tx1"/>
                </a:solidFill>
              </a:rPr>
              <a:t>k</a:t>
            </a:r>
            <a:r>
              <a:rPr lang="ru-RU" sz="2800" b="1" dirty="0" smtClean="0">
                <a:solidFill>
                  <a:schemeClr val="tx1"/>
                </a:solidFill>
              </a:rPr>
              <a:t>=0 </a:t>
            </a:r>
            <a:r>
              <a:rPr lang="en-US" sz="2800" b="1" dirty="0" smtClean="0">
                <a:solidFill>
                  <a:schemeClr val="tx1"/>
                </a:solidFill>
              </a:rPr>
              <a:t> then </a:t>
            </a:r>
            <a:r>
              <a:rPr lang="en-US" sz="2800" b="1" dirty="0" err="1" smtClean="0">
                <a:solidFill>
                  <a:schemeClr val="tx1"/>
                </a:solidFill>
              </a:rPr>
              <a:t>writeln</a:t>
            </a:r>
            <a:r>
              <a:rPr lang="en-US" sz="2800" b="1" dirty="0" smtClean="0">
                <a:solidFill>
                  <a:schemeClr val="tx1"/>
                </a:solidFill>
              </a:rPr>
              <a:t>(‘</a:t>
            </a:r>
            <a:r>
              <a:rPr lang="ru-RU" sz="2800" b="1" dirty="0" smtClean="0">
                <a:solidFill>
                  <a:schemeClr val="tx1"/>
                </a:solidFill>
              </a:rPr>
              <a:t>пика нет</a:t>
            </a:r>
            <a:r>
              <a:rPr lang="en-US" sz="2800" b="1" dirty="0" smtClean="0">
                <a:solidFill>
                  <a:schemeClr val="tx1"/>
                </a:solidFill>
              </a:rPr>
              <a:t>’) else </a:t>
            </a:r>
            <a:r>
              <a:rPr lang="en-US" sz="2800" b="1" dirty="0" err="1" smtClean="0">
                <a:solidFill>
                  <a:schemeClr val="tx1"/>
                </a:solidFill>
              </a:rPr>
              <a:t>writeln</a:t>
            </a:r>
            <a:r>
              <a:rPr lang="en-US" sz="2800" b="1" dirty="0" smtClean="0">
                <a:solidFill>
                  <a:schemeClr val="tx1"/>
                </a:solidFill>
              </a:rPr>
              <a:t>(k);</a:t>
            </a:r>
            <a:endParaRPr lang="ru-RU" sz="2800" b="1" dirty="0" smtClean="0">
              <a:solidFill>
                <a:schemeClr val="tx1"/>
              </a:solidFill>
            </a:endParaRPr>
          </a:p>
          <a:p>
            <a:endParaRPr lang="ru-RU" sz="2800" b="1" u="sng" dirty="0" smtClean="0"/>
          </a:p>
          <a:p>
            <a:pPr fontAlgn="auto">
              <a:spcBef>
                <a:spcPts val="0"/>
              </a:spcBef>
              <a:spcAft>
                <a:spcPts val="0"/>
              </a:spcAft>
              <a:defRPr/>
            </a:pPr>
            <a:endParaRPr lang="ru-RU" sz="2400" b="1" u="sng" dirty="0"/>
          </a:p>
        </p:txBody>
      </p:sp>
      <p:sp>
        <p:nvSpPr>
          <p:cNvPr id="9" name="Прямоугольник 8"/>
          <p:cNvSpPr/>
          <p:nvPr/>
        </p:nvSpPr>
        <p:spPr>
          <a:xfrm>
            <a:off x="4286248" y="357166"/>
            <a:ext cx="4572000" cy="1200329"/>
          </a:xfrm>
          <a:prstGeom prst="rect">
            <a:avLst/>
          </a:prstGeom>
          <a:ln w="38100">
            <a:solidFill>
              <a:srgbClr val="FF0000"/>
            </a:solidFill>
          </a:ln>
        </p:spPr>
        <p:txBody>
          <a:bodyPr>
            <a:spAutoFit/>
          </a:bodyPr>
          <a:lstStyle/>
          <a:p>
            <a:r>
              <a:rPr lang="ru-RU" b="1" dirty="0" smtClean="0">
                <a:solidFill>
                  <a:srgbClr val="0033CC"/>
                </a:solidFill>
                <a:ea typeface="Calibri" pitchFamily="34" charset="0"/>
                <a:cs typeface="TimesNewRomanPSMT"/>
              </a:rPr>
              <a:t>Необходимо </a:t>
            </a:r>
            <a:r>
              <a:rPr lang="ru-RU" b="1" u="sng" dirty="0" smtClean="0">
                <a:solidFill>
                  <a:srgbClr val="0033CC"/>
                </a:solidFill>
                <a:ea typeface="Calibri" pitchFamily="34" charset="0"/>
                <a:cs typeface="TimesNewRomanPSMT"/>
              </a:rPr>
              <a:t>найти в массиве самый высокий пик, то есть пик, значение которого максимально</a:t>
            </a:r>
            <a:r>
              <a:rPr lang="ru-RU" b="1" dirty="0" smtClean="0">
                <a:solidFill>
                  <a:srgbClr val="0033CC"/>
                </a:solidFill>
                <a:ea typeface="Calibri" pitchFamily="34" charset="0"/>
                <a:cs typeface="TimesNewRomanPSMT"/>
              </a:rPr>
              <a:t>. Если в массиве нет ни одного пика, выведите «пика нет».</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2928958" cy="6647974"/>
          </a:xfrm>
          <a:prstGeom prst="rect">
            <a:avLst/>
          </a:prstGeom>
          <a:solidFill>
            <a:srgbClr val="FFFF99"/>
          </a:solidFill>
        </p:spPr>
        <p:txBody>
          <a:bodyPr wrap="square">
            <a:spAutoFit/>
          </a:bodyPr>
          <a:lstStyle/>
          <a:p>
            <a:r>
              <a:rPr lang="ru-RU" b="1" u="sng" dirty="0" smtClean="0">
                <a:solidFill>
                  <a:srgbClr val="FF0000"/>
                </a:solidFill>
              </a:rPr>
              <a:t>Алгоритмический язык</a:t>
            </a:r>
          </a:p>
          <a:p>
            <a:r>
              <a:rPr lang="ru-RU" sz="2400" b="1" dirty="0" err="1" smtClean="0"/>
              <a:t>алг</a:t>
            </a:r>
            <a:endParaRPr lang="ru-RU" sz="2400" b="1" dirty="0" smtClean="0"/>
          </a:p>
          <a:p>
            <a:r>
              <a:rPr lang="ru-RU" sz="2400" b="1" dirty="0" err="1" smtClean="0"/>
              <a:t>нач</a:t>
            </a:r>
            <a:endParaRPr lang="ru-RU" sz="2400" b="1" dirty="0" smtClean="0"/>
          </a:p>
          <a:p>
            <a:r>
              <a:rPr lang="ru-RU" sz="2400" b="1" dirty="0" smtClean="0"/>
              <a:t>цел </a:t>
            </a:r>
            <a:r>
              <a:rPr lang="en-US" sz="2400" b="1" dirty="0" smtClean="0"/>
              <a:t>N=20</a:t>
            </a:r>
            <a:r>
              <a:rPr lang="ru-RU" sz="2400" b="1" dirty="0" smtClean="0"/>
              <a:t>00</a:t>
            </a:r>
            <a:r>
              <a:rPr lang="en-US" sz="2400" b="1" dirty="0" smtClean="0"/>
              <a:t>| </a:t>
            </a:r>
            <a:r>
              <a:rPr lang="ru-RU" sz="2400" b="1" dirty="0" smtClean="0"/>
              <a:t>Изменять значение</a:t>
            </a:r>
          </a:p>
          <a:p>
            <a:r>
              <a:rPr lang="ru-RU" sz="2400" b="1" dirty="0" err="1" smtClean="0"/>
              <a:t>|этой</a:t>
            </a:r>
            <a:r>
              <a:rPr lang="ru-RU" sz="2400" b="1" dirty="0" smtClean="0"/>
              <a:t> переменной нельзя</a:t>
            </a:r>
          </a:p>
          <a:p>
            <a:r>
              <a:rPr lang="ru-RU" sz="2400" b="1" dirty="0" err="1" smtClean="0"/>
              <a:t>целтаб</a:t>
            </a:r>
            <a:r>
              <a:rPr lang="ru-RU" sz="2400" b="1" dirty="0" smtClean="0"/>
              <a:t> </a:t>
            </a:r>
            <a:r>
              <a:rPr lang="en-US" sz="2400" b="1" dirty="0" smtClean="0"/>
              <a:t>a[1:N]</a:t>
            </a:r>
          </a:p>
          <a:p>
            <a:r>
              <a:rPr lang="ru-RU" sz="2400" b="1" dirty="0" smtClean="0"/>
              <a:t>цел </a:t>
            </a:r>
            <a:r>
              <a:rPr lang="en-US" sz="2400" b="1" dirty="0" err="1" smtClean="0"/>
              <a:t>i</a:t>
            </a:r>
            <a:r>
              <a:rPr lang="en-US" sz="2400" b="1" dirty="0" smtClean="0"/>
              <a:t>, j, k</a:t>
            </a:r>
          </a:p>
          <a:p>
            <a:r>
              <a:rPr lang="ru-RU" sz="2400" b="1" dirty="0" err="1" smtClean="0"/>
              <a:t>нц</a:t>
            </a:r>
            <a:r>
              <a:rPr lang="ru-RU" sz="2400" b="1" dirty="0" smtClean="0"/>
              <a:t> для </a:t>
            </a:r>
            <a:r>
              <a:rPr lang="ru-RU" sz="2400" b="1" dirty="0" err="1" smtClean="0"/>
              <a:t>i</a:t>
            </a:r>
            <a:r>
              <a:rPr lang="ru-RU" sz="2400" b="1" dirty="0" smtClean="0"/>
              <a:t> от </a:t>
            </a:r>
            <a:r>
              <a:rPr lang="ru-RU" sz="2400" b="1" u="sng" dirty="0" smtClean="0"/>
              <a:t>1 до N</a:t>
            </a:r>
          </a:p>
          <a:p>
            <a:r>
              <a:rPr lang="ru-RU" sz="2400" b="1" dirty="0" smtClean="0"/>
              <a:t>ввод </a:t>
            </a:r>
            <a:r>
              <a:rPr lang="en-US" sz="2400" b="1" dirty="0" smtClean="0"/>
              <a:t>a[</a:t>
            </a:r>
            <a:r>
              <a:rPr lang="en-US" sz="2400" b="1" dirty="0" err="1" smtClean="0"/>
              <a:t>i</a:t>
            </a:r>
            <a:r>
              <a:rPr lang="en-US" sz="2400" b="1" dirty="0" smtClean="0"/>
              <a:t>]</a:t>
            </a:r>
          </a:p>
          <a:p>
            <a:r>
              <a:rPr lang="ru-RU" sz="2400" b="1" dirty="0" err="1" smtClean="0"/>
              <a:t>кц</a:t>
            </a:r>
            <a:endParaRPr lang="ru-RU" sz="2400" b="1" dirty="0" smtClean="0"/>
          </a:p>
          <a:p>
            <a:r>
              <a:rPr lang="ru-RU" sz="2400" b="1" dirty="0" smtClean="0"/>
              <a:t>…</a:t>
            </a:r>
          </a:p>
          <a:p>
            <a:endParaRPr lang="en-US" sz="2400" b="1" dirty="0" smtClean="0"/>
          </a:p>
          <a:p>
            <a:endParaRPr lang="en-US" sz="2400" b="1" dirty="0" smtClean="0"/>
          </a:p>
          <a:p>
            <a:endParaRPr lang="en-US" sz="2400" b="1" dirty="0" smtClean="0"/>
          </a:p>
          <a:p>
            <a:endParaRPr lang="en-US" sz="2400" b="1" dirty="0" smtClean="0"/>
          </a:p>
          <a:p>
            <a:r>
              <a:rPr lang="ru-RU" sz="2400" b="1" dirty="0" smtClean="0"/>
              <a:t>кон</a:t>
            </a:r>
            <a:endParaRPr lang="ru-RU" sz="2400" b="1" u="sng" dirty="0" smtClean="0">
              <a:solidFill>
                <a:srgbClr val="FF0000"/>
              </a:solidFill>
            </a:endParaRPr>
          </a:p>
        </p:txBody>
      </p:sp>
      <p:sp>
        <p:nvSpPr>
          <p:cNvPr id="6" name="Номер слайда 5"/>
          <p:cNvSpPr>
            <a:spLocks noGrp="1"/>
          </p:cNvSpPr>
          <p:nvPr>
            <p:ph type="sldNum" sz="quarter" idx="12"/>
          </p:nvPr>
        </p:nvSpPr>
        <p:spPr/>
        <p:txBody>
          <a:bodyPr/>
          <a:lstStyle/>
          <a:p>
            <a:pPr>
              <a:defRPr/>
            </a:pPr>
            <a:fld id="{C56FE54C-4059-471E-95A0-A18210EA3E34}" type="slidenum">
              <a:rPr lang="ru-RU"/>
              <a:pPr>
                <a:defRPr/>
              </a:pPr>
              <a:t>21</a:t>
            </a:fld>
            <a:endParaRPr lang="ru-RU"/>
          </a:p>
        </p:txBody>
      </p:sp>
      <p:sp>
        <p:nvSpPr>
          <p:cNvPr id="10" name="Прямоугольная выноска 9"/>
          <p:cNvSpPr/>
          <p:nvPr/>
        </p:nvSpPr>
        <p:spPr>
          <a:xfrm>
            <a:off x="3071802" y="2132856"/>
            <a:ext cx="5643563" cy="4361958"/>
          </a:xfrm>
          <a:prstGeom prst="wedgeRectCallout">
            <a:avLst>
              <a:gd name="adj1" fmla="val -94298"/>
              <a:gd name="adj2" fmla="val 3618"/>
            </a:avLst>
          </a:prstGeom>
          <a:blipFill>
            <a:blip r:embed="rId2"/>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sz="2400" b="1" dirty="0" smtClean="0"/>
          </a:p>
          <a:p>
            <a:pPr algn="r"/>
            <a:r>
              <a:rPr lang="ru-RU" sz="2400" b="1" u="sng" dirty="0" smtClean="0">
                <a:solidFill>
                  <a:schemeClr val="tx1"/>
                </a:solidFill>
              </a:rPr>
              <a:t>Вид решения учащегося на Алгоритмическом языке</a:t>
            </a:r>
          </a:p>
          <a:p>
            <a:r>
              <a:rPr lang="en-US" altLang="ru-RU" sz="2400" b="1" dirty="0" smtClean="0">
                <a:solidFill>
                  <a:schemeClr val="tx1"/>
                </a:solidFill>
                <a:ea typeface="Calibri" pitchFamily="34" charset="0"/>
                <a:cs typeface="Times New Roman" pitchFamily="18" charset="0"/>
              </a:rPr>
              <a:t>k:=0</a:t>
            </a:r>
            <a:endParaRPr lang="ru-RU" altLang="ru-RU" sz="2400" b="1" dirty="0" smtClean="0">
              <a:solidFill>
                <a:schemeClr val="tx1"/>
              </a:solidFill>
              <a:ea typeface="Calibri" pitchFamily="34" charset="0"/>
              <a:cs typeface="Times New Roman" pitchFamily="18" charset="0"/>
            </a:endParaRPr>
          </a:p>
          <a:p>
            <a:r>
              <a:rPr lang="ru-RU" sz="2400" b="1" dirty="0" err="1" smtClean="0">
                <a:solidFill>
                  <a:schemeClr val="tx1"/>
                </a:solidFill>
              </a:rPr>
              <a:t>нц</a:t>
            </a:r>
            <a:r>
              <a:rPr lang="ru-RU" sz="2400" b="1" dirty="0" smtClean="0">
                <a:solidFill>
                  <a:schemeClr val="tx1"/>
                </a:solidFill>
              </a:rPr>
              <a:t> для </a:t>
            </a:r>
            <a:r>
              <a:rPr lang="ru-RU" sz="2400" b="1" dirty="0" err="1" smtClean="0">
                <a:solidFill>
                  <a:schemeClr val="tx1"/>
                </a:solidFill>
              </a:rPr>
              <a:t>i</a:t>
            </a:r>
            <a:r>
              <a:rPr lang="ru-RU" sz="2400" b="1" dirty="0" smtClean="0">
                <a:solidFill>
                  <a:schemeClr val="tx1"/>
                </a:solidFill>
              </a:rPr>
              <a:t> от </a:t>
            </a:r>
            <a:r>
              <a:rPr lang="en-US" sz="2400" b="1" u="sng" dirty="0" smtClean="0">
                <a:solidFill>
                  <a:schemeClr val="tx1"/>
                </a:solidFill>
              </a:rPr>
              <a:t>2</a:t>
            </a:r>
            <a:r>
              <a:rPr lang="ru-RU" sz="2400" b="1" u="sng" dirty="0" smtClean="0">
                <a:solidFill>
                  <a:schemeClr val="tx1"/>
                </a:solidFill>
              </a:rPr>
              <a:t> до N-1</a:t>
            </a:r>
          </a:p>
          <a:p>
            <a:r>
              <a:rPr lang="ru-RU" sz="2400" b="1" dirty="0" smtClean="0">
                <a:solidFill>
                  <a:schemeClr val="tx1"/>
                </a:solidFill>
              </a:rPr>
              <a:t>если </a:t>
            </a:r>
            <a:r>
              <a:rPr lang="en-US" sz="2400" b="1" dirty="0" smtClean="0">
                <a:solidFill>
                  <a:schemeClr val="tx1"/>
                </a:solidFill>
              </a:rPr>
              <a:t>(a[</a:t>
            </a:r>
            <a:r>
              <a:rPr lang="en-US" sz="2400" b="1" dirty="0" err="1" smtClean="0">
                <a:solidFill>
                  <a:schemeClr val="tx1"/>
                </a:solidFill>
              </a:rPr>
              <a:t>i</a:t>
            </a:r>
            <a:r>
              <a:rPr lang="en-US" sz="2400" b="1" dirty="0" smtClean="0">
                <a:solidFill>
                  <a:schemeClr val="tx1"/>
                </a:solidFill>
              </a:rPr>
              <a:t>]&gt;a[i-1]) </a:t>
            </a:r>
            <a:r>
              <a:rPr lang="ru-RU" sz="2400" b="1" u="sng" dirty="0" smtClean="0">
                <a:solidFill>
                  <a:schemeClr val="tx1"/>
                </a:solidFill>
              </a:rPr>
              <a:t>и</a:t>
            </a:r>
            <a:r>
              <a:rPr lang="en-US" sz="2400" b="1" dirty="0" smtClean="0">
                <a:solidFill>
                  <a:schemeClr val="tx1"/>
                </a:solidFill>
              </a:rPr>
              <a:t> (a[</a:t>
            </a:r>
            <a:r>
              <a:rPr lang="en-US" sz="2400" b="1" dirty="0" err="1" smtClean="0">
                <a:solidFill>
                  <a:schemeClr val="tx1"/>
                </a:solidFill>
              </a:rPr>
              <a:t>i</a:t>
            </a:r>
            <a:r>
              <a:rPr lang="en-US" sz="2400" b="1" dirty="0" smtClean="0">
                <a:solidFill>
                  <a:schemeClr val="tx1"/>
                </a:solidFill>
              </a:rPr>
              <a:t>]&gt;a[i+1]) </a:t>
            </a:r>
            <a:r>
              <a:rPr lang="ru-RU" sz="2400" b="1" u="sng" dirty="0" smtClean="0">
                <a:solidFill>
                  <a:schemeClr val="tx1"/>
                </a:solidFill>
              </a:rPr>
              <a:t>и</a:t>
            </a:r>
            <a:r>
              <a:rPr lang="en-US" sz="2400" b="1" dirty="0" smtClean="0">
                <a:solidFill>
                  <a:schemeClr val="tx1"/>
                </a:solidFill>
              </a:rPr>
              <a:t> (a[</a:t>
            </a:r>
            <a:r>
              <a:rPr lang="en-US" sz="2400" b="1" dirty="0" err="1" smtClean="0">
                <a:solidFill>
                  <a:schemeClr val="tx1"/>
                </a:solidFill>
              </a:rPr>
              <a:t>i</a:t>
            </a:r>
            <a:r>
              <a:rPr lang="en-US" sz="2400" b="1" dirty="0" smtClean="0">
                <a:solidFill>
                  <a:schemeClr val="tx1"/>
                </a:solidFill>
              </a:rPr>
              <a:t>]&gt;k) </a:t>
            </a:r>
            <a:r>
              <a:rPr lang="ru-RU" sz="2400" b="1" dirty="0" smtClean="0">
                <a:solidFill>
                  <a:schemeClr val="tx1"/>
                </a:solidFill>
              </a:rPr>
              <a:t>то</a:t>
            </a:r>
            <a:r>
              <a:rPr lang="en-US" sz="2400" b="1" dirty="0" smtClean="0">
                <a:solidFill>
                  <a:schemeClr val="tx1"/>
                </a:solidFill>
              </a:rPr>
              <a:t> k=a[</a:t>
            </a:r>
            <a:r>
              <a:rPr lang="en-US" sz="2400" b="1" dirty="0" err="1" smtClean="0">
                <a:solidFill>
                  <a:schemeClr val="tx1"/>
                </a:solidFill>
              </a:rPr>
              <a:t>i</a:t>
            </a:r>
            <a:r>
              <a:rPr lang="en-US" sz="2400" b="1" dirty="0" smtClean="0">
                <a:solidFill>
                  <a:schemeClr val="tx1"/>
                </a:solidFill>
              </a:rPr>
              <a:t>]</a:t>
            </a:r>
          </a:p>
          <a:p>
            <a:r>
              <a:rPr lang="ru-RU" sz="2400" b="1" dirty="0" smtClean="0">
                <a:solidFill>
                  <a:schemeClr val="tx1"/>
                </a:solidFill>
              </a:rPr>
              <a:t>все</a:t>
            </a:r>
          </a:p>
          <a:p>
            <a:r>
              <a:rPr lang="ru-RU" sz="2400" b="1" dirty="0" err="1" smtClean="0">
                <a:solidFill>
                  <a:schemeClr val="tx1"/>
                </a:solidFill>
              </a:rPr>
              <a:t>кц</a:t>
            </a:r>
            <a:endParaRPr lang="ru-RU" sz="2400" b="1" dirty="0" smtClean="0">
              <a:solidFill>
                <a:schemeClr val="tx1"/>
              </a:solidFill>
            </a:endParaRPr>
          </a:p>
          <a:p>
            <a:r>
              <a:rPr lang="ru-RU" sz="2400" b="1" dirty="0">
                <a:solidFill>
                  <a:schemeClr val="tx1"/>
                </a:solidFill>
              </a:rPr>
              <a:t>е</a:t>
            </a:r>
            <a:r>
              <a:rPr lang="ru-RU" sz="2400" b="1" dirty="0" smtClean="0">
                <a:solidFill>
                  <a:schemeClr val="tx1"/>
                </a:solidFill>
              </a:rPr>
              <a:t>сли </a:t>
            </a:r>
            <a:r>
              <a:rPr lang="en-US" sz="2400" b="1" dirty="0" smtClean="0">
                <a:solidFill>
                  <a:schemeClr val="tx1"/>
                </a:solidFill>
              </a:rPr>
              <a:t>k=0 </a:t>
            </a:r>
            <a:endParaRPr lang="ru-RU" sz="2400" b="1" dirty="0" smtClean="0">
              <a:solidFill>
                <a:schemeClr val="tx1"/>
              </a:solidFill>
            </a:endParaRPr>
          </a:p>
          <a:p>
            <a:r>
              <a:rPr lang="ru-RU" sz="2400" b="1" dirty="0" smtClean="0">
                <a:solidFill>
                  <a:schemeClr val="tx1"/>
                </a:solidFill>
              </a:rPr>
              <a:t>то вывод </a:t>
            </a:r>
            <a:r>
              <a:rPr lang="en-US" sz="2400" b="1" dirty="0" smtClean="0">
                <a:solidFill>
                  <a:schemeClr val="tx1"/>
                </a:solidFill>
              </a:rPr>
              <a:t>‘</a:t>
            </a:r>
            <a:r>
              <a:rPr lang="ru-RU" sz="2400" b="1" dirty="0" smtClean="0">
                <a:solidFill>
                  <a:schemeClr val="tx1"/>
                </a:solidFill>
              </a:rPr>
              <a:t>пика нет</a:t>
            </a:r>
            <a:r>
              <a:rPr lang="en-US" sz="2400" b="1" dirty="0" smtClean="0">
                <a:solidFill>
                  <a:schemeClr val="tx1"/>
                </a:solidFill>
              </a:rPr>
              <a:t>’ </a:t>
            </a:r>
            <a:endParaRPr lang="ru-RU" sz="2400" b="1" dirty="0" smtClean="0">
              <a:solidFill>
                <a:schemeClr val="tx1"/>
              </a:solidFill>
            </a:endParaRPr>
          </a:p>
          <a:p>
            <a:r>
              <a:rPr lang="ru-RU" sz="2400" b="1" dirty="0" smtClean="0">
                <a:solidFill>
                  <a:schemeClr val="tx1"/>
                </a:solidFill>
              </a:rPr>
              <a:t>иначе вывод </a:t>
            </a:r>
            <a:r>
              <a:rPr lang="en-US" sz="2400" b="1" dirty="0" smtClean="0">
                <a:solidFill>
                  <a:schemeClr val="tx1"/>
                </a:solidFill>
              </a:rPr>
              <a:t>k</a:t>
            </a:r>
            <a:endParaRPr lang="ru-RU" sz="2400" b="1" dirty="0" smtClean="0">
              <a:solidFill>
                <a:schemeClr val="tx1"/>
              </a:solidFill>
            </a:endParaRPr>
          </a:p>
          <a:p>
            <a:r>
              <a:rPr lang="ru-RU" sz="2400" b="1" u="sng" dirty="0" smtClean="0">
                <a:solidFill>
                  <a:schemeClr val="tx1"/>
                </a:solidFill>
              </a:rPr>
              <a:t>все</a:t>
            </a:r>
          </a:p>
          <a:p>
            <a:pPr fontAlgn="auto">
              <a:spcBef>
                <a:spcPts val="0"/>
              </a:spcBef>
              <a:spcAft>
                <a:spcPts val="0"/>
              </a:spcAft>
              <a:defRPr/>
            </a:pPr>
            <a:endParaRPr lang="ru-RU" sz="2400" b="1" u="sng" dirty="0"/>
          </a:p>
        </p:txBody>
      </p:sp>
      <p:sp>
        <p:nvSpPr>
          <p:cNvPr id="7" name="Прямоугольник 6"/>
          <p:cNvSpPr/>
          <p:nvPr/>
        </p:nvSpPr>
        <p:spPr>
          <a:xfrm>
            <a:off x="4000496" y="357166"/>
            <a:ext cx="4572000" cy="1200329"/>
          </a:xfrm>
          <a:prstGeom prst="rect">
            <a:avLst/>
          </a:prstGeom>
          <a:ln w="38100">
            <a:solidFill>
              <a:srgbClr val="FF0000"/>
            </a:solidFill>
          </a:ln>
        </p:spPr>
        <p:txBody>
          <a:bodyPr>
            <a:spAutoFit/>
          </a:bodyPr>
          <a:lstStyle/>
          <a:p>
            <a:r>
              <a:rPr lang="ru-RU" b="1" dirty="0" smtClean="0">
                <a:solidFill>
                  <a:srgbClr val="0033CC"/>
                </a:solidFill>
                <a:ea typeface="Calibri" pitchFamily="34" charset="0"/>
                <a:cs typeface="TimesNewRomanPSMT"/>
              </a:rPr>
              <a:t>Необходимо </a:t>
            </a:r>
            <a:r>
              <a:rPr lang="ru-RU" b="1" u="sng" dirty="0" smtClean="0">
                <a:solidFill>
                  <a:srgbClr val="0033CC"/>
                </a:solidFill>
                <a:ea typeface="Calibri" pitchFamily="34" charset="0"/>
                <a:cs typeface="TimesNewRomanPSMT"/>
              </a:rPr>
              <a:t>найти в массиве самый высокий пик, то есть пик, значение которого максимально</a:t>
            </a:r>
            <a:r>
              <a:rPr lang="ru-RU" b="1" dirty="0" smtClean="0">
                <a:solidFill>
                  <a:srgbClr val="0033CC"/>
                </a:solidFill>
                <a:ea typeface="Calibri" pitchFamily="34" charset="0"/>
                <a:cs typeface="TimesNewRomanPSMT"/>
              </a:rPr>
              <a:t>. Если в массиве нет ни одного пика, выведите «пика нет».</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p>
            <a:pPr>
              <a:defRPr/>
            </a:pPr>
            <a:fld id="{EC3260A2-078A-4B7E-B699-5F724F7CB85F}" type="slidenum">
              <a:rPr lang="ru-RU"/>
              <a:pPr>
                <a:defRPr/>
              </a:pPr>
              <a:t>22</a:t>
            </a:fld>
            <a:endParaRPr lang="ru-RU"/>
          </a:p>
        </p:txBody>
      </p:sp>
      <p:sp>
        <p:nvSpPr>
          <p:cNvPr id="8" name="Прямоугольник 7"/>
          <p:cNvSpPr/>
          <p:nvPr/>
        </p:nvSpPr>
        <p:spPr>
          <a:xfrm>
            <a:off x="142844" y="71414"/>
            <a:ext cx="9001156" cy="830997"/>
          </a:xfrm>
          <a:prstGeom prst="rect">
            <a:avLst/>
          </a:prstGeom>
        </p:spPr>
        <p:txBody>
          <a:bodyPr wrap="square">
            <a:spAutoFit/>
          </a:bodyPr>
          <a:lstStyle/>
          <a:p>
            <a:pPr algn="ctr"/>
            <a:r>
              <a:rPr lang="ru-RU" sz="2400" b="1" u="sng" dirty="0" smtClean="0">
                <a:solidFill>
                  <a:schemeClr val="bg1"/>
                </a:solidFill>
              </a:rPr>
              <a:t>Пример 25-</a:t>
            </a:r>
            <a:r>
              <a:rPr lang="en-US" sz="2400" b="1" u="sng" dirty="0" smtClean="0">
                <a:solidFill>
                  <a:schemeClr val="bg1"/>
                </a:solidFill>
              </a:rPr>
              <a:t>3</a:t>
            </a:r>
            <a:r>
              <a:rPr lang="ru-RU" sz="2400" b="1" u="sng" dirty="0" smtClean="0">
                <a:solidFill>
                  <a:schemeClr val="bg1"/>
                </a:solidFill>
              </a:rPr>
              <a:t> </a:t>
            </a:r>
          </a:p>
          <a:p>
            <a:pPr algn="ctr"/>
            <a:r>
              <a:rPr lang="ru-RU" sz="2400" b="1" cap="all" dirty="0" smtClean="0">
                <a:solidFill>
                  <a:schemeClr val="bg1"/>
                </a:solidFill>
              </a:rPr>
              <a:t>Обработка последовательностей  элементов массива</a:t>
            </a:r>
            <a:endParaRPr lang="ru-RU" sz="2400" dirty="0"/>
          </a:p>
        </p:txBody>
      </p:sp>
      <p:sp>
        <p:nvSpPr>
          <p:cNvPr id="5" name="Rectangle 1"/>
          <p:cNvSpPr>
            <a:spLocks noChangeArrowheads="1"/>
          </p:cNvSpPr>
          <p:nvPr/>
        </p:nvSpPr>
        <p:spPr bwMode="auto">
          <a:xfrm>
            <a:off x="214282" y="3286124"/>
            <a:ext cx="3929063" cy="3447098"/>
          </a:xfrm>
          <a:prstGeom prst="rect">
            <a:avLst/>
          </a:prstGeom>
          <a:solidFill>
            <a:schemeClr val="bg1">
              <a:alpha val="92000"/>
            </a:schemeClr>
          </a:solidFill>
          <a:ln w="38100">
            <a:solidFill>
              <a:srgbClr val="FF0000"/>
            </a:solidFill>
            <a:miter lim="800000"/>
            <a:headEnd/>
            <a:tailEnd/>
          </a:ln>
        </p:spPr>
        <p:txBody>
          <a:bodyPr wrap="square" anchor="ctr">
            <a:spAutoFit/>
          </a:bodyPr>
          <a:lstStyle/>
          <a:p>
            <a:r>
              <a:rPr lang="ru-RU" sz="2000" b="1" u="sng" dirty="0" smtClean="0">
                <a:solidFill>
                  <a:srgbClr val="FF0000"/>
                </a:solidFill>
              </a:rPr>
              <a:t>Паскаль</a:t>
            </a:r>
          </a:p>
          <a:p>
            <a:r>
              <a:rPr lang="en-US" sz="2000" b="1" dirty="0" smtClean="0"/>
              <a:t>const</a:t>
            </a:r>
          </a:p>
          <a:p>
            <a:r>
              <a:rPr lang="en-US" sz="2000" b="1" dirty="0" smtClean="0"/>
              <a:t>N=30;</a:t>
            </a:r>
          </a:p>
          <a:p>
            <a:r>
              <a:rPr lang="en-US" sz="2000" b="1" dirty="0" err="1" smtClean="0"/>
              <a:t>var</a:t>
            </a:r>
            <a:endParaRPr lang="en-US" sz="2000" b="1" dirty="0" smtClean="0"/>
          </a:p>
          <a:p>
            <a:r>
              <a:rPr lang="en-US" sz="2000" b="1" dirty="0" smtClean="0"/>
              <a:t>a: array [1..N] of integer;</a:t>
            </a:r>
          </a:p>
          <a:p>
            <a:r>
              <a:rPr lang="en-US" sz="2000" b="1" dirty="0" err="1" smtClean="0"/>
              <a:t>i</a:t>
            </a:r>
            <a:r>
              <a:rPr lang="en-US" sz="2000" b="1" dirty="0" smtClean="0"/>
              <a:t>, m, k: integer;</a:t>
            </a:r>
          </a:p>
          <a:p>
            <a:r>
              <a:rPr lang="en-US" sz="2000" b="1" dirty="0" smtClean="0"/>
              <a:t>begin</a:t>
            </a:r>
          </a:p>
          <a:p>
            <a:r>
              <a:rPr lang="pt-BR" sz="2000" b="1" dirty="0" smtClean="0"/>
              <a:t>for i:=1 to N do</a:t>
            </a:r>
          </a:p>
          <a:p>
            <a:r>
              <a:rPr lang="en-US" sz="2000" b="1" dirty="0" err="1" smtClean="0"/>
              <a:t>readln</a:t>
            </a:r>
            <a:r>
              <a:rPr lang="en-US" sz="2000" b="1" dirty="0" smtClean="0"/>
              <a:t>(a[</a:t>
            </a:r>
            <a:r>
              <a:rPr lang="en-US" sz="2000" b="1" dirty="0" err="1" smtClean="0"/>
              <a:t>i</a:t>
            </a:r>
            <a:r>
              <a:rPr lang="en-US" sz="2000" b="1" dirty="0" smtClean="0"/>
              <a:t>]);</a:t>
            </a:r>
          </a:p>
          <a:p>
            <a:r>
              <a:rPr lang="ru-RU" sz="2000" b="1" dirty="0" smtClean="0"/>
              <a:t>…</a:t>
            </a:r>
          </a:p>
          <a:p>
            <a:r>
              <a:rPr lang="en-US" sz="2000" b="1" dirty="0" smtClean="0"/>
              <a:t>end.</a:t>
            </a:r>
            <a:endParaRPr lang="ru-RU" altLang="ru-RU" sz="2000" b="1" dirty="0">
              <a:latin typeface="Arial" pitchFamily="34" charset="0"/>
            </a:endParaRPr>
          </a:p>
        </p:txBody>
      </p:sp>
      <p:sp>
        <p:nvSpPr>
          <p:cNvPr id="32769" name="Rectangle 1"/>
          <p:cNvSpPr>
            <a:spLocks noChangeArrowheads="1"/>
          </p:cNvSpPr>
          <p:nvPr/>
        </p:nvSpPr>
        <p:spPr bwMode="auto">
          <a:xfrm>
            <a:off x="3786182" y="1357298"/>
            <a:ext cx="5143536" cy="446276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ru-RU" sz="2400" b="1" dirty="0" smtClean="0">
                <a:solidFill>
                  <a:srgbClr val="0067B4"/>
                </a:solidFill>
                <a:ea typeface="Calibri" pitchFamily="34" charset="0"/>
                <a:cs typeface="TimesNewRomanPSMT"/>
              </a:rPr>
              <a:t>Дан массив, содержащий 30 целых чисел. Необходимо </a:t>
            </a:r>
            <a:r>
              <a:rPr lang="ru-RU" sz="2400" b="1" u="sng" dirty="0" smtClean="0">
                <a:solidFill>
                  <a:srgbClr val="0067B4"/>
                </a:solidFill>
              </a:rPr>
              <a:t>подсчитать максимальное количество подряд идущих отрицательных элементов  </a:t>
            </a:r>
            <a:r>
              <a:rPr lang="ru-RU" sz="2400" b="1" dirty="0" smtClean="0">
                <a:solidFill>
                  <a:srgbClr val="0067B4"/>
                </a:solidFill>
              </a:rPr>
              <a:t>в этом массиве.</a:t>
            </a:r>
          </a:p>
          <a:p>
            <a:pPr lvl="0"/>
            <a:endParaRPr kumimoji="0" lang="ru-RU" sz="2400" b="1" i="0" u="none" strike="noStrike" cap="none" normalizeH="0" baseline="0" dirty="0" smtClean="0">
              <a:ln>
                <a:noFill/>
              </a:ln>
              <a:solidFill>
                <a:srgbClr val="0067B4"/>
              </a:solidFill>
              <a:effectLst/>
              <a:latin typeface="Calibri" pitchFamily="34" charset="0"/>
              <a:ea typeface="Calibri" pitchFamily="34" charset="0"/>
              <a:cs typeface="TimesNewRomanPSM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67B4"/>
                </a:solidFill>
                <a:effectLst/>
                <a:latin typeface="Calibri" pitchFamily="34" charset="0"/>
                <a:ea typeface="Calibri" pitchFamily="34" charset="0"/>
                <a:cs typeface="TimesNewRomanPSMT"/>
              </a:rPr>
              <a:t>Напишите на одном из языков программирования программу для решения этой задачи. Исходные данные объявлены так, как показано ниже. Запрещается использовать переменные, не описанные ниже, но разрешается не использовать часть из описанных.</a:t>
            </a:r>
            <a:endParaRPr kumimoji="0" lang="ru-RU" sz="2000" b="1" i="0" u="none" strike="noStrike" cap="none" normalizeH="0" baseline="0" dirty="0" smtClean="0">
              <a:ln>
                <a:noFill/>
              </a:ln>
              <a:solidFill>
                <a:srgbClr val="0067B4"/>
              </a:solidFill>
              <a:effectLst/>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C56FE54C-4059-471E-95A0-A18210EA3E34}" type="slidenum">
              <a:rPr lang="ru-RU"/>
              <a:pPr>
                <a:defRPr/>
              </a:pPr>
              <a:t>23</a:t>
            </a:fld>
            <a:endParaRPr lang="ru-RU"/>
          </a:p>
        </p:txBody>
      </p:sp>
      <p:sp>
        <p:nvSpPr>
          <p:cNvPr id="7" name="Rectangle 1"/>
          <p:cNvSpPr>
            <a:spLocks noChangeArrowheads="1"/>
          </p:cNvSpPr>
          <p:nvPr/>
        </p:nvSpPr>
        <p:spPr bwMode="auto">
          <a:xfrm>
            <a:off x="214282" y="214290"/>
            <a:ext cx="3929063" cy="6247864"/>
          </a:xfrm>
          <a:prstGeom prst="rect">
            <a:avLst/>
          </a:prstGeom>
          <a:solidFill>
            <a:schemeClr val="bg1">
              <a:alpha val="92000"/>
            </a:schemeClr>
          </a:solidFill>
          <a:ln w="38100">
            <a:solidFill>
              <a:srgbClr val="0033CC"/>
            </a:solidFill>
            <a:miter lim="800000"/>
            <a:headEnd/>
            <a:tailEnd/>
          </a:ln>
        </p:spPr>
        <p:txBody>
          <a:bodyPr wrap="square" anchor="ctr">
            <a:spAutoFit/>
          </a:bodyPr>
          <a:lstStyle/>
          <a:p>
            <a:r>
              <a:rPr lang="ru-RU" sz="2000" b="1" u="sng" dirty="0" smtClean="0">
                <a:solidFill>
                  <a:srgbClr val="FF0000"/>
                </a:solidFill>
              </a:rPr>
              <a:t>Паскаль </a:t>
            </a:r>
            <a:r>
              <a:rPr lang="en-US" sz="2000" b="1" u="sng" dirty="0" smtClean="0">
                <a:solidFill>
                  <a:srgbClr val="FF0000"/>
                </a:solidFill>
              </a:rPr>
              <a:t>ABC.net</a:t>
            </a:r>
            <a:r>
              <a:rPr lang="en-US" sz="2000" b="1" dirty="0" smtClean="0"/>
              <a:t> </a:t>
            </a:r>
          </a:p>
          <a:p>
            <a:r>
              <a:rPr lang="en-US" sz="2000" b="1" dirty="0" smtClean="0"/>
              <a:t>const</a:t>
            </a:r>
          </a:p>
          <a:p>
            <a:r>
              <a:rPr lang="en-US" sz="2000" b="1" dirty="0" smtClean="0"/>
              <a:t>N=30;</a:t>
            </a:r>
          </a:p>
          <a:p>
            <a:r>
              <a:rPr lang="en-US" sz="2000" b="1" dirty="0" err="1" smtClean="0"/>
              <a:t>var</a:t>
            </a:r>
            <a:endParaRPr lang="en-US" sz="2000" b="1" dirty="0" smtClean="0"/>
          </a:p>
          <a:p>
            <a:r>
              <a:rPr lang="en-US" sz="2000" b="1" dirty="0" smtClean="0"/>
              <a:t>a: array [1..N] of integer;</a:t>
            </a:r>
          </a:p>
          <a:p>
            <a:r>
              <a:rPr lang="en-US" sz="2000" b="1" dirty="0" err="1" smtClean="0"/>
              <a:t>i</a:t>
            </a:r>
            <a:r>
              <a:rPr lang="en-US" sz="2000" b="1" dirty="0" smtClean="0"/>
              <a:t>, m, k: integer;</a:t>
            </a:r>
          </a:p>
          <a:p>
            <a:r>
              <a:rPr lang="en-US" sz="2000" b="1" dirty="0" smtClean="0"/>
              <a:t>begin</a:t>
            </a:r>
          </a:p>
          <a:p>
            <a:r>
              <a:rPr lang="pt-BR" sz="2000" b="1" dirty="0" smtClean="0"/>
              <a:t>for i:=1 to N do</a:t>
            </a:r>
          </a:p>
          <a:p>
            <a:r>
              <a:rPr lang="en-US" sz="2000" b="1" dirty="0" err="1" smtClean="0"/>
              <a:t>readln</a:t>
            </a:r>
            <a:r>
              <a:rPr lang="en-US" sz="2000" b="1" dirty="0" smtClean="0"/>
              <a:t>(a[</a:t>
            </a:r>
            <a:r>
              <a:rPr lang="en-US" sz="2000" b="1" dirty="0" err="1" smtClean="0"/>
              <a:t>i</a:t>
            </a:r>
            <a:r>
              <a:rPr lang="en-US" sz="2000" b="1" dirty="0" smtClean="0"/>
              <a:t>]);</a:t>
            </a:r>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r>
              <a:rPr lang="ru-RU" sz="2000" b="1" dirty="0" smtClean="0"/>
              <a:t>…</a:t>
            </a:r>
          </a:p>
          <a:p>
            <a:r>
              <a:rPr lang="en-US" sz="2000" b="1" dirty="0" smtClean="0"/>
              <a:t>end.</a:t>
            </a:r>
            <a:endParaRPr lang="en-US" sz="2000" b="1" u="sng" dirty="0" smtClean="0">
              <a:solidFill>
                <a:srgbClr val="FF0000"/>
              </a:solidFill>
            </a:endParaRPr>
          </a:p>
          <a:p>
            <a:endParaRPr lang="ru-RU" sz="2000" b="1" u="sng" dirty="0" smtClean="0">
              <a:solidFill>
                <a:srgbClr val="FF0000"/>
              </a:solidFill>
            </a:endParaRPr>
          </a:p>
        </p:txBody>
      </p:sp>
      <p:sp>
        <p:nvSpPr>
          <p:cNvPr id="8" name="Прямоугольник 7"/>
          <p:cNvSpPr/>
          <p:nvPr/>
        </p:nvSpPr>
        <p:spPr>
          <a:xfrm>
            <a:off x="4286248" y="357166"/>
            <a:ext cx="4572000" cy="923330"/>
          </a:xfrm>
          <a:prstGeom prst="rect">
            <a:avLst/>
          </a:prstGeom>
          <a:ln w="38100">
            <a:solidFill>
              <a:srgbClr val="FF0000"/>
            </a:solidFill>
          </a:ln>
        </p:spPr>
        <p:txBody>
          <a:bodyPr>
            <a:spAutoFit/>
          </a:bodyPr>
          <a:lstStyle/>
          <a:p>
            <a:r>
              <a:rPr lang="ru-RU" b="1" dirty="0" smtClean="0">
                <a:solidFill>
                  <a:srgbClr val="0067B4"/>
                </a:solidFill>
                <a:ea typeface="Calibri" pitchFamily="34" charset="0"/>
                <a:cs typeface="TimesNewRomanPSMT"/>
              </a:rPr>
              <a:t>Необходимо </a:t>
            </a:r>
            <a:r>
              <a:rPr lang="ru-RU" b="1" dirty="0" smtClean="0">
                <a:solidFill>
                  <a:srgbClr val="0067B4"/>
                </a:solidFill>
              </a:rPr>
              <a:t>подсчитать максимальное количество подряд идущих отрицательных элементов  в  массиве</a:t>
            </a:r>
            <a:r>
              <a:rPr lang="en-US" b="1" dirty="0" smtClean="0">
                <a:solidFill>
                  <a:srgbClr val="0067B4"/>
                </a:solidFill>
              </a:rPr>
              <a:t> </a:t>
            </a:r>
            <a:r>
              <a:rPr lang="ru-RU" b="1" dirty="0" smtClean="0">
                <a:solidFill>
                  <a:srgbClr val="0067B4"/>
                </a:solidFill>
              </a:rPr>
              <a:t> из 30 элементов.</a:t>
            </a:r>
            <a:endParaRPr lang="ru-RU" dirty="0">
              <a:solidFill>
                <a:srgbClr val="0067B4"/>
              </a:solidFill>
            </a:endParaRPr>
          </a:p>
        </p:txBody>
      </p:sp>
      <p:sp>
        <p:nvSpPr>
          <p:cNvPr id="11" name="Прямоугольная выноска 10"/>
          <p:cNvSpPr/>
          <p:nvPr/>
        </p:nvSpPr>
        <p:spPr>
          <a:xfrm>
            <a:off x="1785918" y="2857496"/>
            <a:ext cx="4071966" cy="2714644"/>
          </a:xfrm>
          <a:prstGeom prst="wedgeRectCallout">
            <a:avLst>
              <a:gd name="adj1" fmla="val -80527"/>
              <a:gd name="adj2" fmla="val 23215"/>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altLang="ru-RU" sz="2000" b="1" dirty="0" smtClean="0">
                <a:solidFill>
                  <a:schemeClr val="tx1"/>
                </a:solidFill>
                <a:ea typeface="Calibri" pitchFamily="34" charset="0"/>
                <a:cs typeface="Times New Roman" pitchFamily="18" charset="0"/>
              </a:rPr>
              <a:t>k:=0;// </a:t>
            </a:r>
            <a:r>
              <a:rPr lang="ru-RU" altLang="ru-RU" sz="2000" b="1" dirty="0" smtClean="0">
                <a:solidFill>
                  <a:schemeClr val="tx1"/>
                </a:solidFill>
                <a:ea typeface="Calibri" pitchFamily="34" charset="0"/>
                <a:cs typeface="Times New Roman" pitchFamily="18" charset="0"/>
              </a:rPr>
              <a:t> </a:t>
            </a:r>
            <a:r>
              <a:rPr lang="ru-RU" altLang="ru-RU" b="1" dirty="0" err="1" smtClean="0">
                <a:solidFill>
                  <a:schemeClr val="tx1"/>
                </a:solidFill>
                <a:ea typeface="Calibri" pitchFamily="34" charset="0"/>
                <a:cs typeface="Times New Roman" pitchFamily="18" charset="0"/>
              </a:rPr>
              <a:t>к-во</a:t>
            </a:r>
            <a:r>
              <a:rPr lang="ru-RU" altLang="ru-RU" b="1" dirty="0" smtClean="0">
                <a:solidFill>
                  <a:schemeClr val="tx1"/>
                </a:solidFill>
                <a:ea typeface="Calibri" pitchFamily="34" charset="0"/>
                <a:cs typeface="Times New Roman" pitchFamily="18" charset="0"/>
              </a:rPr>
              <a:t> </a:t>
            </a:r>
            <a:r>
              <a:rPr lang="ru-RU" altLang="ru-RU" b="1" dirty="0" err="1" smtClean="0">
                <a:solidFill>
                  <a:schemeClr val="tx1"/>
                </a:solidFill>
                <a:ea typeface="Calibri" pitchFamily="34" charset="0"/>
                <a:cs typeface="Times New Roman" pitchFamily="18" charset="0"/>
              </a:rPr>
              <a:t>отрицат</a:t>
            </a:r>
            <a:r>
              <a:rPr lang="ru-RU" altLang="ru-RU" b="1" dirty="0" smtClean="0">
                <a:solidFill>
                  <a:schemeClr val="tx1"/>
                </a:solidFill>
                <a:ea typeface="Calibri" pitchFamily="34" charset="0"/>
                <a:cs typeface="Times New Roman" pitchFamily="18" charset="0"/>
              </a:rPr>
              <a:t>. </a:t>
            </a:r>
            <a:r>
              <a:rPr lang="ru-RU" altLang="ru-RU" b="1" dirty="0" err="1" smtClean="0">
                <a:solidFill>
                  <a:schemeClr val="tx1"/>
                </a:solidFill>
                <a:ea typeface="Calibri" pitchFamily="34" charset="0"/>
                <a:cs typeface="Times New Roman" pitchFamily="18" charset="0"/>
              </a:rPr>
              <a:t>эл-тов</a:t>
            </a:r>
            <a:endParaRPr lang="ru-RU" altLang="ru-RU" b="1" dirty="0" smtClean="0">
              <a:solidFill>
                <a:schemeClr val="tx1"/>
              </a:solidFill>
              <a:ea typeface="Calibri" pitchFamily="34" charset="0"/>
              <a:cs typeface="Times New Roman" pitchFamily="18" charset="0"/>
            </a:endParaRPr>
          </a:p>
          <a:p>
            <a:pPr eaLnBrk="0" hangingPunct="0"/>
            <a:r>
              <a:rPr lang="en-US" altLang="ru-RU" sz="2000" b="1" dirty="0" smtClean="0">
                <a:solidFill>
                  <a:schemeClr val="tx1"/>
                </a:solidFill>
                <a:ea typeface="Calibri" pitchFamily="34" charset="0"/>
                <a:cs typeface="Times New Roman" pitchFamily="18" charset="0"/>
              </a:rPr>
              <a:t>m:=0;</a:t>
            </a:r>
            <a:r>
              <a:rPr lang="ru-RU" altLang="ru-RU" sz="2000" b="1" dirty="0" smtClean="0">
                <a:solidFill>
                  <a:schemeClr val="tx1"/>
                </a:solidFill>
                <a:ea typeface="Calibri" pitchFamily="34" charset="0"/>
                <a:cs typeface="Times New Roman" pitchFamily="18" charset="0"/>
              </a:rPr>
              <a:t>//</a:t>
            </a:r>
            <a:r>
              <a:rPr lang="ru-RU" altLang="ru-RU" b="1" dirty="0" smtClean="0">
                <a:solidFill>
                  <a:schemeClr val="tx1"/>
                </a:solidFill>
                <a:ea typeface="Calibri" pitchFamily="34" charset="0"/>
                <a:cs typeface="Times New Roman" pitchFamily="18" charset="0"/>
              </a:rPr>
              <a:t>макс. </a:t>
            </a:r>
            <a:r>
              <a:rPr lang="ru-RU" altLang="ru-RU" b="1" dirty="0" err="1" smtClean="0">
                <a:solidFill>
                  <a:schemeClr val="tx1"/>
                </a:solidFill>
                <a:ea typeface="Calibri" pitchFamily="34" charset="0"/>
                <a:cs typeface="Times New Roman" pitchFamily="18" charset="0"/>
              </a:rPr>
              <a:t>к-во</a:t>
            </a:r>
            <a:r>
              <a:rPr lang="ru-RU" altLang="ru-RU" b="1" dirty="0" smtClean="0">
                <a:solidFill>
                  <a:schemeClr val="tx1"/>
                </a:solidFill>
                <a:ea typeface="Calibri" pitchFamily="34" charset="0"/>
                <a:cs typeface="Times New Roman" pitchFamily="18" charset="0"/>
              </a:rPr>
              <a:t> </a:t>
            </a:r>
            <a:r>
              <a:rPr lang="ru-RU" altLang="ru-RU" b="1" dirty="0" err="1" smtClean="0">
                <a:solidFill>
                  <a:schemeClr val="tx1"/>
                </a:solidFill>
                <a:ea typeface="Calibri" pitchFamily="34" charset="0"/>
                <a:cs typeface="Times New Roman" pitchFamily="18" charset="0"/>
              </a:rPr>
              <a:t>отр</a:t>
            </a:r>
            <a:r>
              <a:rPr lang="ru-RU" altLang="ru-RU" b="1" dirty="0" smtClean="0">
                <a:solidFill>
                  <a:schemeClr val="tx1"/>
                </a:solidFill>
                <a:ea typeface="Calibri" pitchFamily="34" charset="0"/>
                <a:cs typeface="Times New Roman" pitchFamily="18" charset="0"/>
              </a:rPr>
              <a:t>. </a:t>
            </a:r>
            <a:r>
              <a:rPr lang="ru-RU" altLang="ru-RU" b="1" dirty="0" err="1" smtClean="0">
                <a:solidFill>
                  <a:schemeClr val="tx1"/>
                </a:solidFill>
                <a:ea typeface="Calibri" pitchFamily="34" charset="0"/>
                <a:cs typeface="Times New Roman" pitchFamily="18" charset="0"/>
              </a:rPr>
              <a:t>эл-тов</a:t>
            </a:r>
            <a:endParaRPr lang="en-US" altLang="ru-RU" b="1" dirty="0" smtClean="0">
              <a:solidFill>
                <a:schemeClr val="tx1"/>
              </a:solidFill>
              <a:ea typeface="Calibri" pitchFamily="34" charset="0"/>
              <a:cs typeface="Times New Roman" pitchFamily="18" charset="0"/>
            </a:endParaRPr>
          </a:p>
          <a:p>
            <a:pPr eaLnBrk="0" hangingPunct="0"/>
            <a:endParaRPr lang="en-US" altLang="ru-RU" sz="2000" b="1" dirty="0" smtClean="0">
              <a:solidFill>
                <a:schemeClr val="tx1"/>
              </a:solidFill>
              <a:ea typeface="Calibri" pitchFamily="34" charset="0"/>
              <a:cs typeface="Times New Roman" pitchFamily="18" charset="0"/>
            </a:endParaRPr>
          </a:p>
          <a:p>
            <a:pPr eaLnBrk="0" hangingPunct="0"/>
            <a:endParaRPr lang="en-US" altLang="ru-RU" sz="2000" b="1" dirty="0" smtClean="0">
              <a:solidFill>
                <a:schemeClr val="tx1"/>
              </a:solidFill>
              <a:ea typeface="Calibri" pitchFamily="34" charset="0"/>
              <a:cs typeface="Times New Roman" pitchFamily="18" charset="0"/>
            </a:endParaRPr>
          </a:p>
          <a:p>
            <a:pPr eaLnBrk="0" hangingPunct="0"/>
            <a:endParaRPr lang="en-US" altLang="ru-RU" sz="2000" b="1" dirty="0" smtClean="0">
              <a:solidFill>
                <a:schemeClr val="tx1"/>
              </a:solidFill>
              <a:ea typeface="Calibri" pitchFamily="34" charset="0"/>
              <a:cs typeface="Times New Roman" pitchFamily="18" charset="0"/>
            </a:endParaRPr>
          </a:p>
          <a:p>
            <a:pPr eaLnBrk="0" hangingPunct="0"/>
            <a:endParaRPr lang="en-US" altLang="ru-RU" sz="2000" b="1" dirty="0" smtClean="0">
              <a:solidFill>
                <a:schemeClr val="tx1"/>
              </a:solidFill>
              <a:ea typeface="Calibri" pitchFamily="34" charset="0"/>
              <a:cs typeface="Times New Roman" pitchFamily="18" charset="0"/>
            </a:endParaRPr>
          </a:p>
          <a:p>
            <a:r>
              <a:rPr lang="en-US" sz="2000" b="1" dirty="0" smtClean="0">
                <a:solidFill>
                  <a:schemeClr val="tx1"/>
                </a:solidFill>
              </a:rPr>
              <a:t>if k&gt;m then m:=k; </a:t>
            </a:r>
          </a:p>
          <a:p>
            <a:r>
              <a:rPr lang="en-US" sz="2000" b="1" dirty="0" err="1" smtClean="0">
                <a:solidFill>
                  <a:schemeClr val="tx1"/>
                </a:solidFill>
              </a:rPr>
              <a:t>writeln</a:t>
            </a:r>
            <a:r>
              <a:rPr lang="en-US" sz="2000" b="1" dirty="0" smtClean="0">
                <a:solidFill>
                  <a:schemeClr val="tx1"/>
                </a:solidFill>
              </a:rPr>
              <a:t>(m);</a:t>
            </a:r>
            <a:endParaRPr lang="ru-RU" sz="2000" b="1" dirty="0" smtClean="0">
              <a:solidFill>
                <a:schemeClr val="tx1"/>
              </a:solidFill>
            </a:endParaRPr>
          </a:p>
        </p:txBody>
      </p:sp>
      <p:sp>
        <p:nvSpPr>
          <p:cNvPr id="9" name="Прямоугольная выноска 8"/>
          <p:cNvSpPr/>
          <p:nvPr/>
        </p:nvSpPr>
        <p:spPr>
          <a:xfrm>
            <a:off x="5000628" y="1785926"/>
            <a:ext cx="3929090" cy="3929090"/>
          </a:xfrm>
          <a:prstGeom prst="wedgeRectCallout">
            <a:avLst>
              <a:gd name="adj1" fmla="val -101941"/>
              <a:gd name="adj2" fmla="val 13304"/>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for</a:t>
            </a:r>
            <a:r>
              <a:rPr lang="ru-RU" sz="2800" b="1" dirty="0" smtClean="0">
                <a:solidFill>
                  <a:schemeClr val="tx1"/>
                </a:solidFill>
              </a:rPr>
              <a:t> </a:t>
            </a:r>
            <a:r>
              <a:rPr lang="ru-RU" sz="2800" b="1" dirty="0" err="1" smtClean="0">
                <a:solidFill>
                  <a:schemeClr val="tx1"/>
                </a:solidFill>
              </a:rPr>
              <a:t>i</a:t>
            </a:r>
            <a:r>
              <a:rPr lang="en-US" sz="2800" b="1" dirty="0" smtClean="0">
                <a:solidFill>
                  <a:schemeClr val="tx1"/>
                </a:solidFill>
              </a:rPr>
              <a:t>:=1 to</a:t>
            </a:r>
            <a:r>
              <a:rPr lang="ru-RU" sz="2800" b="1" dirty="0" smtClean="0">
                <a:solidFill>
                  <a:schemeClr val="tx1"/>
                </a:solidFill>
              </a:rPr>
              <a:t> N</a:t>
            </a:r>
            <a:r>
              <a:rPr lang="en-US" sz="2800" b="1" dirty="0" smtClean="0">
                <a:solidFill>
                  <a:schemeClr val="tx1"/>
                </a:solidFill>
              </a:rPr>
              <a:t> do</a:t>
            </a:r>
            <a:endParaRPr lang="ru-RU" sz="2800" b="1" dirty="0" smtClean="0">
              <a:solidFill>
                <a:schemeClr val="tx1"/>
              </a:solidFill>
            </a:endParaRPr>
          </a:p>
          <a:p>
            <a:r>
              <a:rPr lang="en-US" sz="2800" b="1" dirty="0" smtClean="0">
                <a:solidFill>
                  <a:schemeClr val="tx1"/>
                </a:solidFill>
              </a:rPr>
              <a:t>begin</a:t>
            </a: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r>
              <a:rPr lang="en-US" sz="2800" b="1" dirty="0" smtClean="0">
                <a:solidFill>
                  <a:schemeClr val="tx1"/>
                </a:solidFill>
              </a:rPr>
              <a:t>and;</a:t>
            </a:r>
            <a:endParaRPr lang="ru-RU" sz="2800" b="1" dirty="0" smtClean="0">
              <a:solidFill>
                <a:schemeClr val="tx1"/>
              </a:solidFill>
            </a:endParaRPr>
          </a:p>
        </p:txBody>
      </p:sp>
      <p:sp>
        <p:nvSpPr>
          <p:cNvPr id="10" name="TextBox 9"/>
          <p:cNvSpPr txBox="1"/>
          <p:nvPr/>
        </p:nvSpPr>
        <p:spPr>
          <a:xfrm>
            <a:off x="5572100" y="2835188"/>
            <a:ext cx="3214742" cy="2308324"/>
          </a:xfrm>
          <a:prstGeom prst="rect">
            <a:avLst/>
          </a:prstGeom>
          <a:solidFill>
            <a:schemeClr val="accent3">
              <a:lumMod val="40000"/>
              <a:lumOff val="60000"/>
            </a:schemeClr>
          </a:solidFill>
        </p:spPr>
        <p:txBody>
          <a:bodyPr wrap="square" rtlCol="0">
            <a:spAutoFit/>
          </a:bodyPr>
          <a:lstStyle/>
          <a:p>
            <a:r>
              <a:rPr lang="en-US" sz="2400" b="1" dirty="0" smtClean="0"/>
              <a:t>if a [ </a:t>
            </a:r>
            <a:r>
              <a:rPr lang="en-US" sz="2400" b="1" dirty="0" err="1" smtClean="0"/>
              <a:t>i</a:t>
            </a:r>
            <a:r>
              <a:rPr lang="en-US" sz="2400" b="1" dirty="0" smtClean="0"/>
              <a:t> ] &lt;0 then k : =k+1 </a:t>
            </a:r>
          </a:p>
          <a:p>
            <a:r>
              <a:rPr lang="en-US" sz="2400" b="1" dirty="0" smtClean="0"/>
              <a:t>else </a:t>
            </a:r>
          </a:p>
          <a:p>
            <a:r>
              <a:rPr lang="en-US" sz="2400" b="1" dirty="0" smtClean="0"/>
              <a:t>begin </a:t>
            </a:r>
          </a:p>
          <a:p>
            <a:r>
              <a:rPr lang="en-US" sz="2400" b="1" dirty="0" smtClean="0"/>
              <a:t>if k&gt; m then m:=k; </a:t>
            </a:r>
          </a:p>
          <a:p>
            <a:r>
              <a:rPr lang="en-US" sz="2400" b="1" dirty="0" smtClean="0"/>
              <a:t>k:=0; </a:t>
            </a:r>
          </a:p>
          <a:p>
            <a:r>
              <a:rPr lang="en-US" sz="2400" b="1" dirty="0" smtClean="0"/>
              <a:t>end;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C56FE54C-4059-471E-95A0-A18210EA3E34}" type="slidenum">
              <a:rPr lang="ru-RU"/>
              <a:pPr>
                <a:defRPr/>
              </a:pPr>
              <a:t>24</a:t>
            </a:fld>
            <a:endParaRPr lang="ru-RU"/>
          </a:p>
        </p:txBody>
      </p:sp>
      <p:sp>
        <p:nvSpPr>
          <p:cNvPr id="7" name="Rectangle 1"/>
          <p:cNvSpPr>
            <a:spLocks noChangeArrowheads="1"/>
          </p:cNvSpPr>
          <p:nvPr/>
        </p:nvSpPr>
        <p:spPr bwMode="auto">
          <a:xfrm>
            <a:off x="214282" y="214290"/>
            <a:ext cx="3929063" cy="5940088"/>
          </a:xfrm>
          <a:prstGeom prst="rect">
            <a:avLst/>
          </a:prstGeom>
          <a:solidFill>
            <a:schemeClr val="bg1">
              <a:alpha val="92000"/>
            </a:schemeClr>
          </a:solidFill>
          <a:ln w="38100">
            <a:solidFill>
              <a:srgbClr val="0033CC"/>
            </a:solidFill>
            <a:miter lim="800000"/>
            <a:headEnd/>
            <a:tailEnd/>
          </a:ln>
        </p:spPr>
        <p:txBody>
          <a:bodyPr wrap="square" anchor="ctr">
            <a:spAutoFit/>
          </a:bodyPr>
          <a:lstStyle/>
          <a:p>
            <a:r>
              <a:rPr lang="ru-RU" sz="2000" b="1" u="sng" dirty="0" smtClean="0">
                <a:solidFill>
                  <a:schemeClr val="bg1"/>
                </a:solidFill>
              </a:rPr>
              <a:t>Алгоритмический язык</a:t>
            </a:r>
            <a:endParaRPr lang="en-US" sz="2000" b="1" dirty="0" smtClean="0">
              <a:solidFill>
                <a:schemeClr val="bg1"/>
              </a:solidFill>
            </a:endParaRPr>
          </a:p>
          <a:p>
            <a:r>
              <a:rPr lang="ru-RU" sz="2000" b="1" u="sng" dirty="0" err="1" smtClean="0"/>
              <a:t>алг</a:t>
            </a:r>
            <a:endParaRPr lang="ru-RU" sz="2000" b="1" u="sng" dirty="0" smtClean="0"/>
          </a:p>
          <a:p>
            <a:r>
              <a:rPr lang="ru-RU" sz="2000" b="1" u="sng" dirty="0" err="1" smtClean="0"/>
              <a:t>нач</a:t>
            </a:r>
            <a:endParaRPr lang="ru-RU" sz="2000" b="1" u="sng" dirty="0" smtClean="0"/>
          </a:p>
          <a:p>
            <a:r>
              <a:rPr lang="ru-RU" sz="2000" b="1" dirty="0" smtClean="0"/>
              <a:t>цел </a:t>
            </a:r>
            <a:r>
              <a:rPr lang="en-US" sz="2000" b="1" dirty="0" smtClean="0"/>
              <a:t>N=30</a:t>
            </a:r>
          </a:p>
          <a:p>
            <a:r>
              <a:rPr lang="ru-RU" sz="2000" b="1" dirty="0" err="1" smtClean="0"/>
              <a:t>целтаб</a:t>
            </a:r>
            <a:r>
              <a:rPr lang="ru-RU" sz="2000" b="1" dirty="0" smtClean="0"/>
              <a:t> </a:t>
            </a:r>
            <a:r>
              <a:rPr lang="en-US" sz="2000" b="1" dirty="0" smtClean="0"/>
              <a:t>a[1:N]</a:t>
            </a:r>
          </a:p>
          <a:p>
            <a:r>
              <a:rPr lang="en-US" sz="2000" b="1" dirty="0" smtClean="0"/>
              <a:t>a: array [1..N] of integer;</a:t>
            </a:r>
          </a:p>
          <a:p>
            <a:r>
              <a:rPr lang="ru-RU" sz="2000" b="1" dirty="0" smtClean="0"/>
              <a:t>цел </a:t>
            </a:r>
            <a:r>
              <a:rPr lang="en-US" sz="2000" b="1" dirty="0" err="1" smtClean="0"/>
              <a:t>i</a:t>
            </a:r>
            <a:r>
              <a:rPr lang="en-US" sz="2000" b="1" dirty="0" smtClean="0"/>
              <a:t>, m, k</a:t>
            </a:r>
          </a:p>
          <a:p>
            <a:r>
              <a:rPr lang="ru-RU" sz="2000" b="1" u="sng" dirty="0" err="1" smtClean="0"/>
              <a:t>нц</a:t>
            </a:r>
            <a:r>
              <a:rPr lang="ru-RU" sz="2000" b="1" dirty="0" smtClean="0"/>
              <a:t> для </a:t>
            </a:r>
            <a:r>
              <a:rPr lang="ru-RU" sz="2000" b="1" dirty="0" err="1" smtClean="0"/>
              <a:t>i</a:t>
            </a:r>
            <a:r>
              <a:rPr lang="ru-RU" sz="2000" b="1" dirty="0" smtClean="0"/>
              <a:t> от 1 до N</a:t>
            </a:r>
          </a:p>
          <a:p>
            <a:r>
              <a:rPr lang="ru-RU" sz="2000" b="1" dirty="0" smtClean="0"/>
              <a:t>ввод </a:t>
            </a:r>
            <a:r>
              <a:rPr lang="en-US" sz="2000" b="1" dirty="0" smtClean="0"/>
              <a:t>a[</a:t>
            </a:r>
            <a:r>
              <a:rPr lang="en-US" sz="2000" b="1" dirty="0" err="1" smtClean="0"/>
              <a:t>i</a:t>
            </a:r>
            <a:r>
              <a:rPr lang="en-US" sz="2000" b="1" dirty="0" smtClean="0"/>
              <a:t>]</a:t>
            </a:r>
          </a:p>
          <a:p>
            <a:r>
              <a:rPr lang="ru-RU" sz="2000" b="1" u="sng" dirty="0" err="1" smtClean="0"/>
              <a:t>кц</a:t>
            </a:r>
            <a:endParaRPr lang="ru-RU" sz="2000" b="1" u="sng"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r>
              <a:rPr lang="ru-RU" sz="2000" b="1" dirty="0" smtClean="0"/>
              <a:t>…</a:t>
            </a:r>
          </a:p>
          <a:p>
            <a:r>
              <a:rPr lang="ru-RU" sz="2000" b="1" u="sng" dirty="0" smtClean="0"/>
              <a:t>кон</a:t>
            </a:r>
            <a:endParaRPr lang="en-US" sz="2000" b="1" u="sng" dirty="0" smtClean="0"/>
          </a:p>
          <a:p>
            <a:endParaRPr lang="ru-RU" sz="2000" b="1" u="sng" dirty="0" smtClean="0">
              <a:solidFill>
                <a:srgbClr val="FF0000"/>
              </a:solidFill>
            </a:endParaRPr>
          </a:p>
        </p:txBody>
      </p:sp>
      <p:sp>
        <p:nvSpPr>
          <p:cNvPr id="8" name="Прямоугольник 7"/>
          <p:cNvSpPr/>
          <p:nvPr/>
        </p:nvSpPr>
        <p:spPr>
          <a:xfrm>
            <a:off x="4286248" y="357166"/>
            <a:ext cx="4572000" cy="923330"/>
          </a:xfrm>
          <a:prstGeom prst="rect">
            <a:avLst/>
          </a:prstGeom>
          <a:ln w="38100">
            <a:solidFill>
              <a:srgbClr val="FF0000"/>
            </a:solidFill>
          </a:ln>
        </p:spPr>
        <p:txBody>
          <a:bodyPr>
            <a:spAutoFit/>
          </a:bodyPr>
          <a:lstStyle/>
          <a:p>
            <a:r>
              <a:rPr lang="ru-RU" b="1" dirty="0" smtClean="0">
                <a:solidFill>
                  <a:srgbClr val="0067B4"/>
                </a:solidFill>
                <a:ea typeface="Calibri" pitchFamily="34" charset="0"/>
                <a:cs typeface="TimesNewRomanPSMT"/>
              </a:rPr>
              <a:t>Необходимо </a:t>
            </a:r>
            <a:r>
              <a:rPr lang="ru-RU" b="1" dirty="0" smtClean="0">
                <a:solidFill>
                  <a:srgbClr val="0067B4"/>
                </a:solidFill>
              </a:rPr>
              <a:t>подсчитать максимальное количество подряд идущих отрицательных элементов  в  массиве</a:t>
            </a:r>
            <a:r>
              <a:rPr lang="en-US" b="1" dirty="0" smtClean="0">
                <a:solidFill>
                  <a:srgbClr val="0067B4"/>
                </a:solidFill>
              </a:rPr>
              <a:t> </a:t>
            </a:r>
            <a:r>
              <a:rPr lang="ru-RU" b="1" dirty="0" smtClean="0">
                <a:solidFill>
                  <a:srgbClr val="0067B4"/>
                </a:solidFill>
              </a:rPr>
              <a:t> из 30 элементов.</a:t>
            </a:r>
            <a:endParaRPr lang="ru-RU" dirty="0">
              <a:solidFill>
                <a:srgbClr val="0067B4"/>
              </a:solidFill>
            </a:endParaRPr>
          </a:p>
        </p:txBody>
      </p:sp>
      <p:sp>
        <p:nvSpPr>
          <p:cNvPr id="11" name="Прямоугольная выноска 10"/>
          <p:cNvSpPr/>
          <p:nvPr/>
        </p:nvSpPr>
        <p:spPr>
          <a:xfrm>
            <a:off x="1785918" y="2857496"/>
            <a:ext cx="4071966" cy="2714644"/>
          </a:xfrm>
          <a:prstGeom prst="wedgeRectCallout">
            <a:avLst>
              <a:gd name="adj1" fmla="val -80275"/>
              <a:gd name="adj2" fmla="val 16024"/>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altLang="ru-RU" sz="2000" b="1" dirty="0" smtClean="0">
                <a:solidFill>
                  <a:schemeClr val="tx1"/>
                </a:solidFill>
                <a:ea typeface="Calibri" pitchFamily="34" charset="0"/>
                <a:cs typeface="Times New Roman" pitchFamily="18" charset="0"/>
              </a:rPr>
              <a:t>k:=0</a:t>
            </a:r>
            <a:endParaRPr lang="ru-RU" altLang="ru-RU" b="1" dirty="0" smtClean="0">
              <a:solidFill>
                <a:schemeClr val="tx1"/>
              </a:solidFill>
              <a:ea typeface="Calibri" pitchFamily="34" charset="0"/>
              <a:cs typeface="Times New Roman" pitchFamily="18" charset="0"/>
            </a:endParaRPr>
          </a:p>
          <a:p>
            <a:pPr eaLnBrk="0" hangingPunct="0"/>
            <a:r>
              <a:rPr lang="en-US" altLang="ru-RU" sz="2000" b="1" dirty="0" smtClean="0">
                <a:solidFill>
                  <a:schemeClr val="tx1"/>
                </a:solidFill>
                <a:ea typeface="Calibri" pitchFamily="34" charset="0"/>
                <a:cs typeface="Times New Roman" pitchFamily="18" charset="0"/>
              </a:rPr>
              <a:t>m:=0</a:t>
            </a:r>
            <a:endParaRPr lang="en-US" altLang="ru-RU" b="1" dirty="0" smtClean="0">
              <a:solidFill>
                <a:schemeClr val="tx1"/>
              </a:solidFill>
              <a:ea typeface="Calibri" pitchFamily="34" charset="0"/>
              <a:cs typeface="Times New Roman" pitchFamily="18" charset="0"/>
            </a:endParaRPr>
          </a:p>
          <a:p>
            <a:pPr eaLnBrk="0" hangingPunct="0"/>
            <a:endParaRPr lang="en-US" altLang="ru-RU" sz="2000" b="1" dirty="0" smtClean="0">
              <a:solidFill>
                <a:schemeClr val="tx1"/>
              </a:solidFill>
              <a:ea typeface="Calibri" pitchFamily="34" charset="0"/>
              <a:cs typeface="Times New Roman" pitchFamily="18" charset="0"/>
            </a:endParaRPr>
          </a:p>
          <a:p>
            <a:pPr eaLnBrk="0" hangingPunct="0"/>
            <a:endParaRPr lang="en-US" altLang="ru-RU" sz="2000" b="1" dirty="0" smtClean="0">
              <a:solidFill>
                <a:schemeClr val="tx1"/>
              </a:solidFill>
              <a:ea typeface="Calibri" pitchFamily="34" charset="0"/>
              <a:cs typeface="Times New Roman" pitchFamily="18" charset="0"/>
            </a:endParaRPr>
          </a:p>
          <a:p>
            <a:pPr eaLnBrk="0" hangingPunct="0"/>
            <a:endParaRPr lang="en-US" altLang="ru-RU" sz="2000" b="1" dirty="0" smtClean="0">
              <a:solidFill>
                <a:schemeClr val="tx1"/>
              </a:solidFill>
              <a:ea typeface="Calibri" pitchFamily="34" charset="0"/>
              <a:cs typeface="Times New Roman" pitchFamily="18" charset="0"/>
            </a:endParaRPr>
          </a:p>
          <a:p>
            <a:pPr eaLnBrk="0" hangingPunct="0"/>
            <a:endParaRPr lang="en-US" altLang="ru-RU" sz="2000" b="1" dirty="0" smtClean="0">
              <a:solidFill>
                <a:schemeClr val="tx1"/>
              </a:solidFill>
              <a:ea typeface="Calibri" pitchFamily="34" charset="0"/>
              <a:cs typeface="Times New Roman" pitchFamily="18" charset="0"/>
            </a:endParaRPr>
          </a:p>
          <a:p>
            <a:r>
              <a:rPr lang="ru-RU" sz="2000" b="1" dirty="0" smtClean="0">
                <a:solidFill>
                  <a:schemeClr val="tx1"/>
                </a:solidFill>
              </a:rPr>
              <a:t>если </a:t>
            </a:r>
            <a:r>
              <a:rPr lang="en-US" sz="2000" b="1" dirty="0" smtClean="0">
                <a:solidFill>
                  <a:schemeClr val="tx1"/>
                </a:solidFill>
              </a:rPr>
              <a:t> k&gt;m </a:t>
            </a:r>
            <a:r>
              <a:rPr lang="ru-RU" sz="2000" b="1" dirty="0" smtClean="0">
                <a:solidFill>
                  <a:schemeClr val="tx1"/>
                </a:solidFill>
              </a:rPr>
              <a:t>то </a:t>
            </a:r>
            <a:r>
              <a:rPr lang="en-US" sz="2000" b="1" dirty="0" smtClean="0">
                <a:solidFill>
                  <a:schemeClr val="tx1"/>
                </a:solidFill>
              </a:rPr>
              <a:t> m:=k</a:t>
            </a:r>
            <a:endParaRPr lang="ru-RU" sz="2000" b="1" dirty="0" smtClean="0">
              <a:solidFill>
                <a:schemeClr val="tx1"/>
              </a:solidFill>
            </a:endParaRPr>
          </a:p>
          <a:p>
            <a:r>
              <a:rPr lang="ru-RU" sz="2000" b="1" dirty="0" smtClean="0">
                <a:solidFill>
                  <a:schemeClr val="tx1"/>
                </a:solidFill>
              </a:rPr>
              <a:t>все</a:t>
            </a:r>
            <a:r>
              <a:rPr lang="en-US" sz="2000" b="1" dirty="0" smtClean="0">
                <a:solidFill>
                  <a:schemeClr val="tx1"/>
                </a:solidFill>
              </a:rPr>
              <a:t> </a:t>
            </a:r>
          </a:p>
          <a:p>
            <a:r>
              <a:rPr lang="ru-RU" sz="2000" b="1" dirty="0" smtClean="0">
                <a:solidFill>
                  <a:schemeClr val="tx1"/>
                </a:solidFill>
              </a:rPr>
              <a:t>вывод </a:t>
            </a:r>
            <a:r>
              <a:rPr lang="en-US" sz="2000" b="1" dirty="0" smtClean="0">
                <a:solidFill>
                  <a:schemeClr val="tx1"/>
                </a:solidFill>
              </a:rPr>
              <a:t>m</a:t>
            </a:r>
            <a:endParaRPr lang="ru-RU" sz="2000" b="1" dirty="0" smtClean="0">
              <a:solidFill>
                <a:schemeClr val="tx1"/>
              </a:solidFill>
            </a:endParaRPr>
          </a:p>
        </p:txBody>
      </p:sp>
      <p:sp>
        <p:nvSpPr>
          <p:cNvPr id="9" name="Прямоугольная выноска 8"/>
          <p:cNvSpPr/>
          <p:nvPr/>
        </p:nvSpPr>
        <p:spPr>
          <a:xfrm>
            <a:off x="5000628" y="1785926"/>
            <a:ext cx="3929090" cy="3929090"/>
          </a:xfrm>
          <a:prstGeom prst="wedgeRectCallout">
            <a:avLst>
              <a:gd name="adj1" fmla="val -101941"/>
              <a:gd name="adj2" fmla="val 13304"/>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err="1" smtClean="0">
                <a:solidFill>
                  <a:schemeClr val="tx1"/>
                </a:solidFill>
              </a:rPr>
              <a:t>нц</a:t>
            </a:r>
            <a:r>
              <a:rPr lang="ru-RU" sz="2800" b="1" dirty="0" smtClean="0">
                <a:solidFill>
                  <a:schemeClr val="tx1"/>
                </a:solidFill>
              </a:rPr>
              <a:t> для </a:t>
            </a:r>
            <a:r>
              <a:rPr lang="ru-RU" sz="2800" b="1" dirty="0" err="1" smtClean="0">
                <a:solidFill>
                  <a:schemeClr val="tx1"/>
                </a:solidFill>
              </a:rPr>
              <a:t>i</a:t>
            </a:r>
            <a:r>
              <a:rPr lang="ru-RU" sz="2800" b="1" dirty="0" smtClean="0">
                <a:solidFill>
                  <a:schemeClr val="tx1"/>
                </a:solidFill>
              </a:rPr>
              <a:t> от </a:t>
            </a:r>
            <a:r>
              <a:rPr lang="en-US" sz="2800" b="1" dirty="0" smtClean="0">
                <a:solidFill>
                  <a:schemeClr val="tx1"/>
                </a:solidFill>
              </a:rPr>
              <a:t>1 </a:t>
            </a:r>
            <a:r>
              <a:rPr lang="ru-RU" sz="2800" b="1" dirty="0" smtClean="0">
                <a:solidFill>
                  <a:schemeClr val="tx1"/>
                </a:solidFill>
              </a:rPr>
              <a:t>до N</a:t>
            </a:r>
            <a:r>
              <a:rPr lang="en-US" sz="2800" b="1" dirty="0" smtClean="0">
                <a:solidFill>
                  <a:schemeClr val="tx1"/>
                </a:solidFill>
              </a:rPr>
              <a:t> </a:t>
            </a:r>
            <a:endParaRPr lang="ru-RU"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r>
              <a:rPr lang="ru-RU" sz="2800" b="1" dirty="0" err="1" smtClean="0">
                <a:solidFill>
                  <a:schemeClr val="tx1"/>
                </a:solidFill>
              </a:rPr>
              <a:t>кц</a:t>
            </a:r>
            <a:endParaRPr lang="ru-RU" sz="2800" b="1" dirty="0" smtClean="0">
              <a:solidFill>
                <a:schemeClr val="tx1"/>
              </a:solidFill>
            </a:endParaRPr>
          </a:p>
        </p:txBody>
      </p:sp>
      <p:sp>
        <p:nvSpPr>
          <p:cNvPr id="10" name="TextBox 9"/>
          <p:cNvSpPr txBox="1"/>
          <p:nvPr/>
        </p:nvSpPr>
        <p:spPr>
          <a:xfrm>
            <a:off x="5357818" y="2428868"/>
            <a:ext cx="3429024" cy="2677656"/>
          </a:xfrm>
          <a:prstGeom prst="rect">
            <a:avLst/>
          </a:prstGeom>
          <a:solidFill>
            <a:schemeClr val="accent3">
              <a:lumMod val="40000"/>
              <a:lumOff val="60000"/>
            </a:schemeClr>
          </a:solidFill>
        </p:spPr>
        <p:txBody>
          <a:bodyPr wrap="square" rtlCol="0">
            <a:spAutoFit/>
          </a:bodyPr>
          <a:lstStyle/>
          <a:p>
            <a:r>
              <a:rPr lang="ru-RU" sz="2400" b="1" dirty="0" smtClean="0"/>
              <a:t>если </a:t>
            </a:r>
            <a:r>
              <a:rPr lang="en-US" sz="2400" b="1" dirty="0" smtClean="0"/>
              <a:t> a [ </a:t>
            </a:r>
            <a:r>
              <a:rPr lang="en-US" sz="2400" b="1" dirty="0" err="1" smtClean="0"/>
              <a:t>i</a:t>
            </a:r>
            <a:r>
              <a:rPr lang="en-US" sz="2400" b="1" dirty="0" smtClean="0"/>
              <a:t> ] &lt;0 </a:t>
            </a:r>
            <a:endParaRPr lang="ru-RU" sz="2400" b="1" dirty="0" smtClean="0"/>
          </a:p>
          <a:p>
            <a:r>
              <a:rPr lang="ru-RU" sz="2400" b="1" dirty="0" smtClean="0"/>
              <a:t>то</a:t>
            </a:r>
            <a:r>
              <a:rPr lang="en-US" sz="2400" b="1" dirty="0" smtClean="0"/>
              <a:t> k :=k+1 </a:t>
            </a:r>
          </a:p>
          <a:p>
            <a:r>
              <a:rPr lang="ru-RU" sz="2400" b="1" dirty="0" smtClean="0"/>
              <a:t>иначе</a:t>
            </a:r>
            <a:r>
              <a:rPr lang="en-US" sz="2400" b="1" dirty="0" smtClean="0"/>
              <a:t> </a:t>
            </a:r>
          </a:p>
          <a:p>
            <a:r>
              <a:rPr lang="ru-RU" sz="2400" b="1" dirty="0" smtClean="0"/>
              <a:t>	если </a:t>
            </a:r>
            <a:r>
              <a:rPr lang="en-US" sz="2400" b="1" dirty="0" smtClean="0"/>
              <a:t> k&gt; m </a:t>
            </a:r>
            <a:r>
              <a:rPr lang="ru-RU" sz="2400" b="1" dirty="0" smtClean="0"/>
              <a:t>то</a:t>
            </a:r>
            <a:r>
              <a:rPr lang="en-US" sz="2400" b="1" dirty="0" smtClean="0"/>
              <a:t> </a:t>
            </a:r>
            <a:r>
              <a:rPr lang="ru-RU" sz="2400" b="1" dirty="0" smtClean="0"/>
              <a:t>	</a:t>
            </a:r>
            <a:r>
              <a:rPr lang="en-US" sz="2400" b="1" dirty="0" smtClean="0"/>
              <a:t>m:=k</a:t>
            </a:r>
            <a:r>
              <a:rPr lang="ru-RU" sz="2400" b="1" dirty="0" smtClean="0"/>
              <a:t> все</a:t>
            </a:r>
            <a:r>
              <a:rPr lang="en-US" sz="2400" b="1" dirty="0" smtClean="0"/>
              <a:t> </a:t>
            </a:r>
          </a:p>
          <a:p>
            <a:r>
              <a:rPr lang="ru-RU" sz="2400" b="1" dirty="0" smtClean="0"/>
              <a:t>	</a:t>
            </a:r>
            <a:r>
              <a:rPr lang="en-US" sz="2400" b="1" dirty="0" smtClean="0"/>
              <a:t>k:=0 </a:t>
            </a:r>
          </a:p>
          <a:p>
            <a:r>
              <a:rPr lang="ru-RU" sz="2400" b="1" dirty="0" smtClean="0"/>
              <a:t>все</a:t>
            </a:r>
            <a:r>
              <a:rPr lang="en-US" sz="2400" b="1" dirty="0" smtClean="0"/>
              <a:t> </a:t>
            </a:r>
          </a:p>
        </p:txBody>
      </p:sp>
      <p:sp>
        <p:nvSpPr>
          <p:cNvPr id="12" name="Прямоугольник 11"/>
          <p:cNvSpPr/>
          <p:nvPr/>
        </p:nvSpPr>
        <p:spPr>
          <a:xfrm>
            <a:off x="4643438" y="5929330"/>
            <a:ext cx="4351897" cy="584775"/>
          </a:xfrm>
          <a:prstGeom prst="rect">
            <a:avLst/>
          </a:prstGeom>
        </p:spPr>
        <p:txBody>
          <a:bodyPr wrap="none">
            <a:spAutoFit/>
          </a:bodyPr>
          <a:lstStyle/>
          <a:p>
            <a:r>
              <a:rPr lang="ru-RU" sz="3200" b="1" u="sng" dirty="0" smtClean="0">
                <a:solidFill>
                  <a:srgbClr val="FF0000"/>
                </a:solidFill>
              </a:rPr>
              <a:t>Алгоритмический язык</a:t>
            </a:r>
            <a:endParaRPr lang="en-US" sz="3200"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C56FE54C-4059-471E-95A0-A18210EA3E34}" type="slidenum">
              <a:rPr lang="ru-RU"/>
              <a:pPr>
                <a:defRPr/>
              </a:pPr>
              <a:t>25</a:t>
            </a:fld>
            <a:endParaRPr lang="ru-RU" dirty="0"/>
          </a:p>
        </p:txBody>
      </p:sp>
      <p:sp>
        <p:nvSpPr>
          <p:cNvPr id="7" name="Rectangle 1"/>
          <p:cNvSpPr>
            <a:spLocks noChangeArrowheads="1"/>
          </p:cNvSpPr>
          <p:nvPr/>
        </p:nvSpPr>
        <p:spPr bwMode="auto">
          <a:xfrm>
            <a:off x="214282" y="214290"/>
            <a:ext cx="3929063" cy="4708981"/>
          </a:xfrm>
          <a:prstGeom prst="rect">
            <a:avLst/>
          </a:prstGeom>
          <a:solidFill>
            <a:schemeClr val="bg1">
              <a:alpha val="92000"/>
            </a:schemeClr>
          </a:solidFill>
          <a:ln w="38100">
            <a:solidFill>
              <a:srgbClr val="0033CC"/>
            </a:solidFill>
            <a:miter lim="800000"/>
            <a:headEnd/>
            <a:tailEnd/>
          </a:ln>
        </p:spPr>
        <p:txBody>
          <a:bodyPr wrap="square" anchor="ctr">
            <a:spAutoFit/>
          </a:bodyPr>
          <a:lstStyle/>
          <a:p>
            <a:r>
              <a:rPr lang="ru-RU" sz="2000" b="1" u="sng" dirty="0" smtClean="0">
                <a:solidFill>
                  <a:schemeClr val="bg1"/>
                </a:solidFill>
              </a:rPr>
              <a:t>Питон 3.3</a:t>
            </a:r>
            <a:endParaRPr lang="en-US" sz="2000" b="1" dirty="0" smtClean="0">
              <a:solidFill>
                <a:schemeClr val="bg1"/>
              </a:solidFill>
            </a:endParaRPr>
          </a:p>
          <a:p>
            <a:r>
              <a:rPr lang="en-US" sz="2000" b="1" dirty="0" smtClean="0"/>
              <a:t>N=30</a:t>
            </a:r>
          </a:p>
          <a:p>
            <a:r>
              <a:rPr lang="en-US" sz="2000" b="1" dirty="0" smtClean="0"/>
              <a:t>a = []</a:t>
            </a:r>
          </a:p>
          <a:p>
            <a:r>
              <a:rPr lang="en-US" sz="2000" b="1" dirty="0" smtClean="0"/>
              <a:t>for </a:t>
            </a:r>
            <a:r>
              <a:rPr lang="en-US" sz="2000" b="1" dirty="0" err="1" smtClean="0"/>
              <a:t>i</a:t>
            </a:r>
            <a:r>
              <a:rPr lang="en-US" sz="2000" b="1" dirty="0" smtClean="0"/>
              <a:t> in range(0, N):</a:t>
            </a:r>
          </a:p>
          <a:p>
            <a:r>
              <a:rPr lang="ru-RU" sz="2000" b="1" dirty="0" smtClean="0"/>
              <a:t>    </a:t>
            </a:r>
            <a:r>
              <a:rPr lang="en-US" sz="2000" b="1" dirty="0" err="1" smtClean="0"/>
              <a:t>a.append</a:t>
            </a:r>
            <a:r>
              <a:rPr lang="en-US" sz="2000" b="1" dirty="0" smtClean="0"/>
              <a:t>(</a:t>
            </a:r>
            <a:r>
              <a:rPr lang="en-US" sz="2000" b="1" dirty="0" err="1" smtClean="0"/>
              <a:t>int</a:t>
            </a:r>
            <a:r>
              <a:rPr lang="en-US" sz="2000" b="1" dirty="0" smtClean="0"/>
              <a:t>(input()))</a:t>
            </a:r>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r>
              <a:rPr lang="ru-RU" sz="2000" b="1" dirty="0" smtClean="0"/>
              <a:t>…</a:t>
            </a:r>
          </a:p>
          <a:p>
            <a:endParaRPr lang="ru-RU" sz="2000" b="1" u="sng" dirty="0" smtClean="0">
              <a:solidFill>
                <a:srgbClr val="FF0000"/>
              </a:solidFill>
            </a:endParaRPr>
          </a:p>
        </p:txBody>
      </p:sp>
      <p:sp>
        <p:nvSpPr>
          <p:cNvPr id="8" name="Прямоугольник 7"/>
          <p:cNvSpPr/>
          <p:nvPr/>
        </p:nvSpPr>
        <p:spPr>
          <a:xfrm>
            <a:off x="4286248" y="357166"/>
            <a:ext cx="4572000" cy="923330"/>
          </a:xfrm>
          <a:prstGeom prst="rect">
            <a:avLst/>
          </a:prstGeom>
          <a:ln w="38100">
            <a:solidFill>
              <a:srgbClr val="FF0000"/>
            </a:solidFill>
          </a:ln>
        </p:spPr>
        <p:txBody>
          <a:bodyPr>
            <a:spAutoFit/>
          </a:bodyPr>
          <a:lstStyle/>
          <a:p>
            <a:r>
              <a:rPr lang="ru-RU" b="1" dirty="0" smtClean="0">
                <a:solidFill>
                  <a:srgbClr val="0067B4"/>
                </a:solidFill>
                <a:ea typeface="Calibri" pitchFamily="34" charset="0"/>
                <a:cs typeface="TimesNewRomanPSMT"/>
              </a:rPr>
              <a:t>Необходимо </a:t>
            </a:r>
            <a:r>
              <a:rPr lang="ru-RU" b="1" dirty="0" smtClean="0">
                <a:solidFill>
                  <a:srgbClr val="0067B4"/>
                </a:solidFill>
              </a:rPr>
              <a:t>подсчитать максимальное количество подряд идущих отрицательных элементов  в  массиве</a:t>
            </a:r>
            <a:r>
              <a:rPr lang="en-US" b="1" dirty="0" smtClean="0">
                <a:solidFill>
                  <a:srgbClr val="0067B4"/>
                </a:solidFill>
              </a:rPr>
              <a:t> </a:t>
            </a:r>
            <a:r>
              <a:rPr lang="ru-RU" b="1" dirty="0" smtClean="0">
                <a:solidFill>
                  <a:srgbClr val="0067B4"/>
                </a:solidFill>
              </a:rPr>
              <a:t> из 30 элементов.</a:t>
            </a:r>
            <a:endParaRPr lang="ru-RU" dirty="0">
              <a:solidFill>
                <a:srgbClr val="0067B4"/>
              </a:solidFill>
            </a:endParaRPr>
          </a:p>
        </p:txBody>
      </p:sp>
      <p:sp>
        <p:nvSpPr>
          <p:cNvPr id="11" name="Прямоугольная выноска 10"/>
          <p:cNvSpPr/>
          <p:nvPr/>
        </p:nvSpPr>
        <p:spPr>
          <a:xfrm>
            <a:off x="1785918" y="1928802"/>
            <a:ext cx="4071966" cy="2714644"/>
          </a:xfrm>
          <a:prstGeom prst="wedgeRectCallout">
            <a:avLst>
              <a:gd name="adj1" fmla="val -80527"/>
              <a:gd name="adj2" fmla="val 23215"/>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altLang="ru-RU" sz="2000" b="1" dirty="0" smtClean="0">
                <a:solidFill>
                  <a:schemeClr val="tx1"/>
                </a:solidFill>
                <a:ea typeface="Calibri" pitchFamily="34" charset="0"/>
                <a:cs typeface="Times New Roman" pitchFamily="18" charset="0"/>
              </a:rPr>
              <a:t>k=0 </a:t>
            </a:r>
            <a:r>
              <a:rPr lang="ru-RU" altLang="ru-RU" sz="2000" b="1" dirty="0" smtClean="0">
                <a:solidFill>
                  <a:schemeClr val="tx1"/>
                </a:solidFill>
                <a:ea typeface="Calibri" pitchFamily="34" charset="0"/>
                <a:cs typeface="Times New Roman" pitchFamily="18" charset="0"/>
              </a:rPr>
              <a:t> </a:t>
            </a:r>
            <a:r>
              <a:rPr lang="en-US" altLang="ru-RU" sz="2000" b="1" dirty="0" smtClean="0">
                <a:solidFill>
                  <a:schemeClr val="tx1"/>
                </a:solidFill>
                <a:ea typeface="Calibri" pitchFamily="34" charset="0"/>
                <a:cs typeface="Times New Roman" pitchFamily="18" charset="0"/>
              </a:rPr>
              <a:t>#</a:t>
            </a:r>
            <a:r>
              <a:rPr lang="ru-RU" altLang="ru-RU" b="1" dirty="0" err="1" smtClean="0">
                <a:solidFill>
                  <a:schemeClr val="tx1"/>
                </a:solidFill>
                <a:ea typeface="Calibri" pitchFamily="34" charset="0"/>
                <a:cs typeface="Times New Roman" pitchFamily="18" charset="0"/>
              </a:rPr>
              <a:t>к-во</a:t>
            </a:r>
            <a:r>
              <a:rPr lang="ru-RU" altLang="ru-RU" b="1" dirty="0" smtClean="0">
                <a:solidFill>
                  <a:schemeClr val="tx1"/>
                </a:solidFill>
                <a:ea typeface="Calibri" pitchFamily="34" charset="0"/>
                <a:cs typeface="Times New Roman" pitchFamily="18" charset="0"/>
              </a:rPr>
              <a:t> </a:t>
            </a:r>
            <a:r>
              <a:rPr lang="ru-RU" altLang="ru-RU" b="1" dirty="0" err="1" smtClean="0">
                <a:solidFill>
                  <a:schemeClr val="tx1"/>
                </a:solidFill>
                <a:ea typeface="Calibri" pitchFamily="34" charset="0"/>
                <a:cs typeface="Times New Roman" pitchFamily="18" charset="0"/>
              </a:rPr>
              <a:t>отрицат</a:t>
            </a:r>
            <a:r>
              <a:rPr lang="ru-RU" altLang="ru-RU" b="1" dirty="0" smtClean="0">
                <a:solidFill>
                  <a:schemeClr val="tx1"/>
                </a:solidFill>
                <a:ea typeface="Calibri" pitchFamily="34" charset="0"/>
                <a:cs typeface="Times New Roman" pitchFamily="18" charset="0"/>
              </a:rPr>
              <a:t>. </a:t>
            </a:r>
            <a:r>
              <a:rPr lang="ru-RU" altLang="ru-RU" b="1" dirty="0" err="1" smtClean="0">
                <a:solidFill>
                  <a:schemeClr val="tx1"/>
                </a:solidFill>
                <a:ea typeface="Calibri" pitchFamily="34" charset="0"/>
                <a:cs typeface="Times New Roman" pitchFamily="18" charset="0"/>
              </a:rPr>
              <a:t>эл-тов</a:t>
            </a:r>
            <a:endParaRPr lang="ru-RU" altLang="ru-RU" b="1" dirty="0" smtClean="0">
              <a:solidFill>
                <a:schemeClr val="tx1"/>
              </a:solidFill>
              <a:ea typeface="Calibri" pitchFamily="34" charset="0"/>
              <a:cs typeface="Times New Roman" pitchFamily="18" charset="0"/>
            </a:endParaRPr>
          </a:p>
          <a:p>
            <a:pPr eaLnBrk="0" hangingPunct="0"/>
            <a:r>
              <a:rPr lang="en-US" altLang="ru-RU" sz="2000" b="1" dirty="0" smtClean="0">
                <a:solidFill>
                  <a:schemeClr val="tx1"/>
                </a:solidFill>
                <a:ea typeface="Calibri" pitchFamily="34" charset="0"/>
                <a:cs typeface="Times New Roman" pitchFamily="18" charset="0"/>
              </a:rPr>
              <a:t>m=0 #</a:t>
            </a:r>
            <a:r>
              <a:rPr lang="ru-RU" altLang="ru-RU" b="1" dirty="0" smtClean="0">
                <a:solidFill>
                  <a:schemeClr val="tx1"/>
                </a:solidFill>
                <a:ea typeface="Calibri" pitchFamily="34" charset="0"/>
                <a:cs typeface="Times New Roman" pitchFamily="18" charset="0"/>
              </a:rPr>
              <a:t>макс. </a:t>
            </a:r>
            <a:r>
              <a:rPr lang="ru-RU" altLang="ru-RU" b="1" dirty="0" err="1" smtClean="0">
                <a:solidFill>
                  <a:schemeClr val="tx1"/>
                </a:solidFill>
                <a:ea typeface="Calibri" pitchFamily="34" charset="0"/>
                <a:cs typeface="Times New Roman" pitchFamily="18" charset="0"/>
              </a:rPr>
              <a:t>к-во</a:t>
            </a:r>
            <a:r>
              <a:rPr lang="ru-RU" altLang="ru-RU" b="1" dirty="0" smtClean="0">
                <a:solidFill>
                  <a:schemeClr val="tx1"/>
                </a:solidFill>
                <a:ea typeface="Calibri" pitchFamily="34" charset="0"/>
                <a:cs typeface="Times New Roman" pitchFamily="18" charset="0"/>
              </a:rPr>
              <a:t> </a:t>
            </a:r>
            <a:r>
              <a:rPr lang="ru-RU" altLang="ru-RU" b="1" dirty="0" err="1" smtClean="0">
                <a:solidFill>
                  <a:schemeClr val="tx1"/>
                </a:solidFill>
                <a:ea typeface="Calibri" pitchFamily="34" charset="0"/>
                <a:cs typeface="Times New Roman" pitchFamily="18" charset="0"/>
              </a:rPr>
              <a:t>отр</a:t>
            </a:r>
            <a:r>
              <a:rPr lang="ru-RU" altLang="ru-RU" b="1" dirty="0" smtClean="0">
                <a:solidFill>
                  <a:schemeClr val="tx1"/>
                </a:solidFill>
                <a:ea typeface="Calibri" pitchFamily="34" charset="0"/>
                <a:cs typeface="Times New Roman" pitchFamily="18" charset="0"/>
              </a:rPr>
              <a:t>. </a:t>
            </a:r>
            <a:r>
              <a:rPr lang="ru-RU" altLang="ru-RU" b="1" dirty="0" err="1" smtClean="0">
                <a:solidFill>
                  <a:schemeClr val="tx1"/>
                </a:solidFill>
                <a:ea typeface="Calibri" pitchFamily="34" charset="0"/>
                <a:cs typeface="Times New Roman" pitchFamily="18" charset="0"/>
              </a:rPr>
              <a:t>эл-тов</a:t>
            </a:r>
            <a:endParaRPr lang="en-US" altLang="ru-RU" b="1" dirty="0" smtClean="0">
              <a:solidFill>
                <a:schemeClr val="tx1"/>
              </a:solidFill>
              <a:ea typeface="Calibri" pitchFamily="34" charset="0"/>
              <a:cs typeface="Times New Roman" pitchFamily="18" charset="0"/>
            </a:endParaRPr>
          </a:p>
          <a:p>
            <a:pPr eaLnBrk="0" hangingPunct="0"/>
            <a:endParaRPr lang="en-US" altLang="ru-RU" sz="2000" b="1" dirty="0" smtClean="0">
              <a:solidFill>
                <a:schemeClr val="tx1"/>
              </a:solidFill>
              <a:ea typeface="Calibri" pitchFamily="34" charset="0"/>
              <a:cs typeface="Times New Roman" pitchFamily="18" charset="0"/>
            </a:endParaRPr>
          </a:p>
          <a:p>
            <a:pPr eaLnBrk="0" hangingPunct="0"/>
            <a:endParaRPr lang="en-US" altLang="ru-RU" sz="2000" b="1" dirty="0" smtClean="0">
              <a:solidFill>
                <a:schemeClr val="tx1"/>
              </a:solidFill>
              <a:ea typeface="Calibri" pitchFamily="34" charset="0"/>
              <a:cs typeface="Times New Roman" pitchFamily="18" charset="0"/>
            </a:endParaRPr>
          </a:p>
          <a:p>
            <a:pPr eaLnBrk="0" hangingPunct="0"/>
            <a:endParaRPr lang="en-US" altLang="ru-RU" sz="2000" b="1" dirty="0" smtClean="0">
              <a:solidFill>
                <a:schemeClr val="tx1"/>
              </a:solidFill>
              <a:ea typeface="Calibri" pitchFamily="34" charset="0"/>
              <a:cs typeface="Times New Roman" pitchFamily="18" charset="0"/>
            </a:endParaRPr>
          </a:p>
          <a:p>
            <a:pPr eaLnBrk="0" hangingPunct="0"/>
            <a:endParaRPr lang="en-US" altLang="ru-RU" sz="2000" b="1" dirty="0" smtClean="0">
              <a:solidFill>
                <a:schemeClr val="tx1"/>
              </a:solidFill>
              <a:ea typeface="Calibri" pitchFamily="34" charset="0"/>
              <a:cs typeface="Times New Roman" pitchFamily="18" charset="0"/>
            </a:endParaRPr>
          </a:p>
          <a:p>
            <a:r>
              <a:rPr lang="en-US" sz="2000" b="1" dirty="0" smtClean="0">
                <a:solidFill>
                  <a:schemeClr val="tx1"/>
                </a:solidFill>
              </a:rPr>
              <a:t>if k&gt;m: m=k</a:t>
            </a:r>
          </a:p>
          <a:p>
            <a:r>
              <a:rPr lang="en-US" sz="2000" b="1" dirty="0" smtClean="0">
                <a:solidFill>
                  <a:schemeClr val="tx1"/>
                </a:solidFill>
              </a:rPr>
              <a:t>print(m)</a:t>
            </a:r>
            <a:endParaRPr lang="ru-RU" sz="2000" b="1" dirty="0" smtClean="0">
              <a:solidFill>
                <a:schemeClr val="tx1"/>
              </a:solidFill>
            </a:endParaRPr>
          </a:p>
        </p:txBody>
      </p:sp>
      <p:sp>
        <p:nvSpPr>
          <p:cNvPr id="9" name="Прямоугольная выноска 8"/>
          <p:cNvSpPr/>
          <p:nvPr/>
        </p:nvSpPr>
        <p:spPr>
          <a:xfrm>
            <a:off x="5000628" y="1785926"/>
            <a:ext cx="3929090" cy="3929090"/>
          </a:xfrm>
          <a:prstGeom prst="wedgeRectCallout">
            <a:avLst>
              <a:gd name="adj1" fmla="val -99588"/>
              <a:gd name="adj2" fmla="val -447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for</a:t>
            </a:r>
            <a:r>
              <a:rPr lang="ru-RU" sz="2800" b="1" dirty="0" smtClean="0">
                <a:solidFill>
                  <a:schemeClr val="tx1"/>
                </a:solidFill>
              </a:rPr>
              <a:t> </a:t>
            </a:r>
            <a:r>
              <a:rPr lang="en-US" sz="2800" b="1" dirty="0" err="1" smtClean="0">
                <a:solidFill>
                  <a:schemeClr val="tx1"/>
                </a:solidFill>
              </a:rPr>
              <a:t>i</a:t>
            </a:r>
            <a:r>
              <a:rPr lang="en-US" sz="2800" b="1" dirty="0" smtClean="0">
                <a:solidFill>
                  <a:schemeClr val="tx1"/>
                </a:solidFill>
              </a:rPr>
              <a:t> in range (0,</a:t>
            </a:r>
            <a:r>
              <a:rPr lang="ru-RU" sz="2800" b="1" dirty="0" smtClean="0">
                <a:solidFill>
                  <a:schemeClr val="tx1"/>
                </a:solidFill>
              </a:rPr>
              <a:t> N</a:t>
            </a:r>
            <a:r>
              <a:rPr lang="en-US" sz="2800" b="1" dirty="0" smtClean="0">
                <a:solidFill>
                  <a:schemeClr val="tx1"/>
                </a:solidFill>
              </a:rPr>
              <a:t>):</a:t>
            </a:r>
            <a:endParaRPr lang="ru-RU"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p:txBody>
      </p:sp>
      <p:sp>
        <p:nvSpPr>
          <p:cNvPr id="10" name="TextBox 9"/>
          <p:cNvSpPr txBox="1"/>
          <p:nvPr/>
        </p:nvSpPr>
        <p:spPr>
          <a:xfrm>
            <a:off x="5572100" y="3049502"/>
            <a:ext cx="3214742" cy="1938992"/>
          </a:xfrm>
          <a:prstGeom prst="rect">
            <a:avLst/>
          </a:prstGeom>
          <a:solidFill>
            <a:schemeClr val="accent3">
              <a:lumMod val="40000"/>
              <a:lumOff val="60000"/>
            </a:schemeClr>
          </a:solidFill>
        </p:spPr>
        <p:txBody>
          <a:bodyPr wrap="square" rtlCol="0">
            <a:spAutoFit/>
          </a:bodyPr>
          <a:lstStyle/>
          <a:p>
            <a:r>
              <a:rPr lang="en-US" sz="2400" b="1" dirty="0" smtClean="0"/>
              <a:t>if a [ </a:t>
            </a:r>
            <a:r>
              <a:rPr lang="en-US" sz="2400" b="1" dirty="0" err="1" smtClean="0"/>
              <a:t>i</a:t>
            </a:r>
            <a:r>
              <a:rPr lang="en-US" sz="2400" b="1" dirty="0" smtClean="0"/>
              <a:t> ] &lt;0: k=k+1 </a:t>
            </a:r>
          </a:p>
          <a:p>
            <a:r>
              <a:rPr lang="en-US" sz="2400" b="1" dirty="0" smtClean="0"/>
              <a:t>else: </a:t>
            </a:r>
          </a:p>
          <a:p>
            <a:r>
              <a:rPr lang="en-US" sz="2400" b="1" dirty="0" smtClean="0"/>
              <a:t>	if k&gt; m:</a:t>
            </a:r>
            <a:r>
              <a:rPr lang="ru-RU" sz="2400" b="1" dirty="0" smtClean="0"/>
              <a:t> </a:t>
            </a:r>
            <a:r>
              <a:rPr lang="en-US" sz="2400" b="1" dirty="0" smtClean="0"/>
              <a:t>m=k 	</a:t>
            </a:r>
          </a:p>
          <a:p>
            <a:r>
              <a:rPr lang="en-US" sz="2400" b="1" dirty="0" smtClean="0"/>
              <a:t>	k=0</a:t>
            </a:r>
          </a:p>
          <a:p>
            <a:r>
              <a:rPr lang="en-US" sz="2400" b="1" dirty="0" smtClean="0"/>
              <a:t>		</a:t>
            </a:r>
          </a:p>
        </p:txBody>
      </p:sp>
      <p:sp>
        <p:nvSpPr>
          <p:cNvPr id="12" name="Прямоугольник 11"/>
          <p:cNvSpPr/>
          <p:nvPr/>
        </p:nvSpPr>
        <p:spPr>
          <a:xfrm>
            <a:off x="1571604" y="5643578"/>
            <a:ext cx="2745945" cy="830997"/>
          </a:xfrm>
          <a:prstGeom prst="rect">
            <a:avLst/>
          </a:prstGeom>
        </p:spPr>
        <p:txBody>
          <a:bodyPr wrap="none">
            <a:spAutoFit/>
          </a:bodyPr>
          <a:lstStyle/>
          <a:p>
            <a:r>
              <a:rPr lang="ru-RU" sz="4800" b="1" u="sng" dirty="0" smtClean="0">
                <a:solidFill>
                  <a:srgbClr val="FF0000"/>
                </a:solidFill>
              </a:rPr>
              <a:t>Питон 3.3</a:t>
            </a:r>
            <a:endParaRPr lang="en-US" sz="4800"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489E7963-B601-4FC4-B98C-345D949991FC}" type="slidenum">
              <a:rPr lang="ru-RU" smtClean="0"/>
              <a:pPr>
                <a:defRPr/>
              </a:pPr>
              <a:t>26</a:t>
            </a:fld>
            <a:endParaRPr lang="ru-RU"/>
          </a:p>
        </p:txBody>
      </p:sp>
      <p:sp>
        <p:nvSpPr>
          <p:cNvPr id="3" name="TextBox 2"/>
          <p:cNvSpPr txBox="1"/>
          <p:nvPr/>
        </p:nvSpPr>
        <p:spPr>
          <a:xfrm>
            <a:off x="142844" y="142852"/>
            <a:ext cx="5293252" cy="400110"/>
          </a:xfrm>
          <a:prstGeom prst="rect">
            <a:avLst/>
          </a:prstGeom>
          <a:noFill/>
        </p:spPr>
        <p:txBody>
          <a:bodyPr wrap="square" rtlCol="0">
            <a:spAutoFit/>
          </a:bodyPr>
          <a:lstStyle/>
          <a:p>
            <a:r>
              <a:rPr lang="ru-RU" sz="2000" b="1" u="sng" dirty="0" smtClean="0"/>
              <a:t>25-4 Задание для самостоятельной работы:</a:t>
            </a:r>
            <a:endParaRPr lang="ru-RU" sz="2000" b="1" u="sng" dirty="0"/>
          </a:p>
        </p:txBody>
      </p:sp>
      <p:sp>
        <p:nvSpPr>
          <p:cNvPr id="4" name="Прямоугольник 3"/>
          <p:cNvSpPr/>
          <p:nvPr/>
        </p:nvSpPr>
        <p:spPr>
          <a:xfrm>
            <a:off x="0" y="802447"/>
            <a:ext cx="8892480" cy="2554545"/>
          </a:xfrm>
          <a:prstGeom prst="rect">
            <a:avLst/>
          </a:prstGeom>
        </p:spPr>
        <p:txBody>
          <a:bodyPr wrap="square">
            <a:spAutoFit/>
          </a:bodyPr>
          <a:lstStyle/>
          <a:p>
            <a:pPr algn="just"/>
            <a:r>
              <a:rPr lang="ru-RU" sz="2000" b="1" dirty="0"/>
              <a:t>Дан </a:t>
            </a:r>
            <a:r>
              <a:rPr lang="ru-RU" sz="2000" b="1" dirty="0" smtClean="0"/>
              <a:t>целочисленный массив </a:t>
            </a:r>
            <a:r>
              <a:rPr lang="ru-RU" sz="2000" b="1" dirty="0"/>
              <a:t>из 40 </a:t>
            </a:r>
            <a:r>
              <a:rPr lang="ru-RU" sz="2000" b="1" dirty="0" smtClean="0"/>
              <a:t>элементов</a:t>
            </a:r>
            <a:r>
              <a:rPr lang="ru-RU" sz="2000" b="1" dirty="0"/>
              <a:t>. </a:t>
            </a:r>
            <a:r>
              <a:rPr lang="ru-RU" sz="2000" b="1" dirty="0" smtClean="0"/>
              <a:t>Элементы массива </a:t>
            </a:r>
            <a:r>
              <a:rPr lang="ru-RU" sz="2000" b="1" dirty="0"/>
              <a:t>могут </a:t>
            </a:r>
            <a:r>
              <a:rPr lang="ru-RU" sz="2000" b="1" dirty="0" smtClean="0"/>
              <a:t>принимать произвольные значения</a:t>
            </a:r>
            <a:r>
              <a:rPr lang="ru-RU" sz="2000" b="1" dirty="0"/>
              <a:t>. </a:t>
            </a:r>
            <a:r>
              <a:rPr lang="ru-RU" sz="2000" b="1" dirty="0" smtClean="0"/>
              <a:t>Опишите на </a:t>
            </a:r>
            <a:r>
              <a:rPr lang="ru-RU" sz="2000" b="1" dirty="0"/>
              <a:t>одном из </a:t>
            </a:r>
            <a:r>
              <a:rPr lang="ru-RU" sz="2000" b="1" dirty="0" smtClean="0"/>
              <a:t>языков программирования алгоритм</a:t>
            </a:r>
            <a:r>
              <a:rPr lang="ru-RU" sz="2000" b="1" dirty="0"/>
              <a:t>, </a:t>
            </a:r>
            <a:r>
              <a:rPr lang="ru-RU" sz="2000" b="1" dirty="0" smtClean="0"/>
              <a:t>который находит </a:t>
            </a:r>
            <a:r>
              <a:rPr lang="ru-RU" sz="2000" b="1" dirty="0"/>
              <a:t>и </a:t>
            </a:r>
            <a:r>
              <a:rPr lang="ru-RU" sz="2000" b="1" dirty="0" smtClean="0"/>
              <a:t>выводит значение </a:t>
            </a:r>
            <a:r>
              <a:rPr lang="ru-RU" sz="2000" b="1" dirty="0"/>
              <a:t>3-го </a:t>
            </a:r>
            <a:r>
              <a:rPr lang="ru-RU" sz="2000" b="1" dirty="0" smtClean="0"/>
              <a:t>положительного элемента массива </a:t>
            </a:r>
            <a:r>
              <a:rPr lang="ru-RU" sz="2000" b="1" dirty="0"/>
              <a:t>(если из </a:t>
            </a:r>
            <a:r>
              <a:rPr lang="ru-RU" sz="2000" b="1" dirty="0" smtClean="0"/>
              <a:t>массива вычеркнуть </a:t>
            </a:r>
            <a:r>
              <a:rPr lang="ru-RU" sz="2000" b="1" dirty="0"/>
              <a:t>все </a:t>
            </a:r>
            <a:r>
              <a:rPr lang="ru-RU" sz="2000" b="1" dirty="0" smtClean="0"/>
              <a:t>неположительные элементы</a:t>
            </a:r>
            <a:r>
              <a:rPr lang="ru-RU" sz="2000" b="1" dirty="0"/>
              <a:t>, этот </a:t>
            </a:r>
            <a:r>
              <a:rPr lang="ru-RU" sz="2000" b="1" dirty="0" smtClean="0"/>
              <a:t>элемент </a:t>
            </a:r>
            <a:r>
              <a:rPr lang="ru-RU" sz="2000" b="1" dirty="0"/>
              <a:t>стоял бы в </a:t>
            </a:r>
            <a:r>
              <a:rPr lang="ru-RU" sz="2000" b="1" dirty="0" smtClean="0"/>
              <a:t>получившемся массиве </a:t>
            </a:r>
            <a:r>
              <a:rPr lang="ru-RU" sz="2000" b="1" dirty="0"/>
              <a:t>на </a:t>
            </a:r>
            <a:r>
              <a:rPr lang="ru-RU" sz="2000" b="1" dirty="0" smtClean="0"/>
              <a:t>третьем </a:t>
            </a:r>
            <a:r>
              <a:rPr lang="ru-RU" sz="2000" b="1" dirty="0"/>
              <a:t>месте). Если в </a:t>
            </a:r>
            <a:r>
              <a:rPr lang="ru-RU" sz="2000" b="1" dirty="0" smtClean="0"/>
              <a:t>массиве меньше</a:t>
            </a:r>
            <a:r>
              <a:rPr lang="ru-RU" sz="2000" b="1" dirty="0"/>
              <a:t>, чем три </a:t>
            </a:r>
            <a:r>
              <a:rPr lang="ru-RU" sz="2000" b="1" dirty="0" smtClean="0"/>
              <a:t>положительных элемента</a:t>
            </a:r>
            <a:r>
              <a:rPr lang="ru-RU" sz="2000" b="1" dirty="0"/>
              <a:t>, </a:t>
            </a:r>
            <a:r>
              <a:rPr lang="ru-RU" sz="2000" b="1" dirty="0" smtClean="0"/>
              <a:t>вывести </a:t>
            </a:r>
            <a:r>
              <a:rPr lang="ru-RU" sz="2000" b="1" dirty="0"/>
              <a:t>об этом </a:t>
            </a:r>
            <a:r>
              <a:rPr lang="ru-RU" sz="2000" b="1" dirty="0" smtClean="0"/>
              <a:t>сообщение. Исходные данные объявлены </a:t>
            </a:r>
            <a:r>
              <a:rPr lang="ru-RU" sz="2000" b="1" dirty="0"/>
              <a:t>так, как </a:t>
            </a:r>
            <a:r>
              <a:rPr lang="ru-RU" sz="2000" b="1" dirty="0" smtClean="0"/>
              <a:t>показано </a:t>
            </a:r>
            <a:r>
              <a:rPr lang="ru-RU" sz="2000" b="1" dirty="0"/>
              <a:t>ниже. </a:t>
            </a:r>
          </a:p>
        </p:txBody>
      </p:sp>
      <p:sp>
        <p:nvSpPr>
          <p:cNvPr id="6" name="Прямоугольник 5"/>
          <p:cNvSpPr/>
          <p:nvPr/>
        </p:nvSpPr>
        <p:spPr>
          <a:xfrm>
            <a:off x="2789470" y="3174802"/>
            <a:ext cx="3870762" cy="3139321"/>
          </a:xfrm>
          <a:prstGeom prst="rect">
            <a:avLst/>
          </a:prstGeom>
          <a:solidFill>
            <a:schemeClr val="bg1"/>
          </a:solidFill>
        </p:spPr>
        <p:txBody>
          <a:bodyPr wrap="square">
            <a:spAutoFit/>
          </a:bodyPr>
          <a:lstStyle/>
          <a:p>
            <a:r>
              <a:rPr lang="ru-RU" u="sng" dirty="0" smtClean="0">
                <a:solidFill>
                  <a:srgbClr val="FF0000"/>
                </a:solidFill>
              </a:rPr>
              <a:t>Паскаль</a:t>
            </a:r>
          </a:p>
          <a:p>
            <a:r>
              <a:rPr lang="en-US" b="1" dirty="0" err="1" smtClean="0"/>
              <a:t>const</a:t>
            </a:r>
            <a:endParaRPr lang="en-US" b="1" dirty="0"/>
          </a:p>
          <a:p>
            <a:r>
              <a:rPr lang="en-US" b="1" dirty="0"/>
              <a:t>N = 40; </a:t>
            </a:r>
          </a:p>
          <a:p>
            <a:r>
              <a:rPr lang="en-US" b="1" dirty="0" err="1"/>
              <a:t>var</a:t>
            </a:r>
            <a:endParaRPr lang="en-US" b="1" dirty="0"/>
          </a:p>
          <a:p>
            <a:r>
              <a:rPr lang="en-US" b="1" dirty="0"/>
              <a:t>a: array [</a:t>
            </a:r>
            <a:r>
              <a:rPr lang="en-US" b="1" dirty="0" err="1"/>
              <a:t>l..N</a:t>
            </a:r>
            <a:r>
              <a:rPr lang="en-US" b="1" dirty="0"/>
              <a:t>] of integer; </a:t>
            </a:r>
          </a:p>
          <a:p>
            <a:r>
              <a:rPr lang="en-US" b="1" dirty="0" err="1"/>
              <a:t>i</a:t>
            </a:r>
            <a:r>
              <a:rPr lang="en-US" b="1" dirty="0"/>
              <a:t>, j, k: integer; </a:t>
            </a:r>
          </a:p>
          <a:p>
            <a:r>
              <a:rPr lang="en-US" b="1" dirty="0"/>
              <a:t>begin </a:t>
            </a:r>
          </a:p>
          <a:p>
            <a:r>
              <a:rPr lang="en-US" b="1" dirty="0"/>
              <a:t>for i:=1 to N do </a:t>
            </a:r>
          </a:p>
          <a:p>
            <a:r>
              <a:rPr lang="en-US" b="1" dirty="0" err="1"/>
              <a:t>readln</a:t>
            </a:r>
            <a:r>
              <a:rPr lang="en-US" b="1" dirty="0"/>
              <a:t>(a[</a:t>
            </a:r>
            <a:r>
              <a:rPr lang="en-US" b="1" dirty="0" err="1"/>
              <a:t>i</a:t>
            </a:r>
            <a:r>
              <a:rPr lang="en-US" b="1" dirty="0"/>
              <a:t>]);</a:t>
            </a:r>
          </a:p>
          <a:p>
            <a:r>
              <a:rPr lang="en-US" b="1" dirty="0"/>
              <a:t>...</a:t>
            </a:r>
          </a:p>
          <a:p>
            <a:r>
              <a:rPr lang="en-US" b="1" dirty="0"/>
              <a:t>end.</a:t>
            </a:r>
            <a:endParaRPr lang="ru-RU" b="1" dirty="0"/>
          </a:p>
        </p:txBody>
      </p:sp>
      <p:sp>
        <p:nvSpPr>
          <p:cNvPr id="7" name="Прямоугольник 6"/>
          <p:cNvSpPr/>
          <p:nvPr/>
        </p:nvSpPr>
        <p:spPr>
          <a:xfrm>
            <a:off x="142844" y="3451801"/>
            <a:ext cx="2480661" cy="3139321"/>
          </a:xfrm>
          <a:prstGeom prst="rect">
            <a:avLst/>
          </a:prstGeom>
          <a:solidFill>
            <a:schemeClr val="bg1"/>
          </a:solidFill>
        </p:spPr>
        <p:txBody>
          <a:bodyPr wrap="square">
            <a:spAutoFit/>
          </a:bodyPr>
          <a:lstStyle/>
          <a:p>
            <a:r>
              <a:rPr lang="ru-RU" u="sng" dirty="0" smtClean="0">
                <a:solidFill>
                  <a:srgbClr val="FF0000"/>
                </a:solidFill>
              </a:rPr>
              <a:t>Алгоритмический язык</a:t>
            </a:r>
          </a:p>
          <a:p>
            <a:r>
              <a:rPr lang="ru-RU" b="1" dirty="0" err="1" smtClean="0"/>
              <a:t>алг</a:t>
            </a:r>
            <a:r>
              <a:rPr lang="ru-RU" b="1" dirty="0" smtClean="0"/>
              <a:t> </a:t>
            </a:r>
            <a:endParaRPr lang="ru-RU" b="1" dirty="0"/>
          </a:p>
          <a:p>
            <a:r>
              <a:rPr lang="ru-RU" b="1" dirty="0" err="1"/>
              <a:t>нач</a:t>
            </a:r>
            <a:endParaRPr lang="ru-RU" b="1" dirty="0"/>
          </a:p>
          <a:p>
            <a:r>
              <a:rPr lang="ru-RU" b="1" dirty="0"/>
              <a:t>цел N = 40 </a:t>
            </a:r>
          </a:p>
          <a:p>
            <a:r>
              <a:rPr lang="ru-RU" b="1" dirty="0" err="1"/>
              <a:t>цел­таб</a:t>
            </a:r>
            <a:r>
              <a:rPr lang="ru-RU" b="1" dirty="0"/>
              <a:t> а[1:N] </a:t>
            </a:r>
          </a:p>
          <a:p>
            <a:r>
              <a:rPr lang="ru-RU" b="1" dirty="0"/>
              <a:t>цел i, j, k </a:t>
            </a:r>
          </a:p>
          <a:p>
            <a:r>
              <a:rPr lang="ru-RU" b="1" dirty="0" err="1"/>
              <a:t>нц</a:t>
            </a:r>
            <a:r>
              <a:rPr lang="ru-RU" b="1" dirty="0"/>
              <a:t> для i от 1 до N </a:t>
            </a:r>
          </a:p>
          <a:p>
            <a:r>
              <a:rPr lang="ru-RU" b="1" dirty="0"/>
              <a:t>ввод a[i]</a:t>
            </a:r>
          </a:p>
          <a:p>
            <a:r>
              <a:rPr lang="ru-RU" b="1" dirty="0" err="1"/>
              <a:t>кц</a:t>
            </a:r>
            <a:endParaRPr lang="ru-RU" b="1" dirty="0"/>
          </a:p>
          <a:p>
            <a:r>
              <a:rPr lang="ru-RU" b="1" dirty="0"/>
              <a:t>...</a:t>
            </a:r>
          </a:p>
          <a:p>
            <a:r>
              <a:rPr lang="ru-RU" b="1" dirty="0"/>
              <a:t>кон</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642918"/>
            <a:ext cx="8229600" cy="1143000"/>
          </a:xfrm>
        </p:spPr>
        <p:txBody>
          <a:bodyPr rtlCol="0">
            <a:normAutofit fontScale="90000"/>
          </a:bodyPr>
          <a:lstStyle/>
          <a:p>
            <a:pPr eaLnBrk="1" fontAlgn="auto" hangingPunct="1">
              <a:spcAft>
                <a:spcPts val="0"/>
              </a:spcAft>
              <a:defRPr/>
            </a:pPr>
            <a:r>
              <a:rPr lang="ru-RU" b="1" dirty="0" smtClean="0">
                <a:solidFill>
                  <a:srgbClr val="FF0000"/>
                </a:solidFill>
              </a:rPr>
              <a:t>Особенности решения задачи</a:t>
            </a:r>
            <a:br>
              <a:rPr lang="ru-RU" b="1" dirty="0" smtClean="0">
                <a:solidFill>
                  <a:srgbClr val="FF0000"/>
                </a:solidFill>
              </a:rPr>
            </a:br>
            <a:r>
              <a:rPr lang="ru-RU" b="1" dirty="0" smtClean="0">
                <a:solidFill>
                  <a:srgbClr val="FF0000"/>
                </a:solidFill>
              </a:rPr>
              <a:t> 27 ЕГЭ по информатике</a:t>
            </a:r>
            <a:br>
              <a:rPr lang="ru-RU" b="1" dirty="0" smtClean="0">
                <a:solidFill>
                  <a:srgbClr val="FF0000"/>
                </a:solidFill>
              </a:rPr>
            </a:br>
            <a:r>
              <a:rPr lang="ru-RU" b="1" dirty="0" smtClean="0">
                <a:solidFill>
                  <a:srgbClr val="FF0000"/>
                </a:solidFill>
              </a:rPr>
              <a:t>или что такое 27А?</a:t>
            </a:r>
            <a:r>
              <a:rPr lang="ru-RU" dirty="0">
                <a:solidFill>
                  <a:srgbClr val="FF0000"/>
                </a:solidFill>
              </a:rPr>
              <a:t/>
            </a:r>
            <a:br>
              <a:rPr lang="ru-RU" dirty="0">
                <a:solidFill>
                  <a:srgbClr val="FF0000"/>
                </a:solidFill>
              </a:rPr>
            </a:br>
            <a:endParaRPr lang="ru-RU" dirty="0">
              <a:solidFill>
                <a:srgbClr val="FF0000"/>
              </a:solidFill>
            </a:endParaRPr>
          </a:p>
        </p:txBody>
      </p:sp>
      <p:sp>
        <p:nvSpPr>
          <p:cNvPr id="3" name="Номер слайда 2"/>
          <p:cNvSpPr>
            <a:spLocks noGrp="1"/>
          </p:cNvSpPr>
          <p:nvPr>
            <p:ph type="sldNum" sz="quarter" idx="12"/>
          </p:nvPr>
        </p:nvSpPr>
        <p:spPr/>
        <p:txBody>
          <a:bodyPr/>
          <a:lstStyle/>
          <a:p>
            <a:pPr>
              <a:defRPr/>
            </a:pPr>
            <a:fld id="{565BC836-2423-4E37-B7C2-25E216514040}" type="slidenum">
              <a:rPr lang="ru-RU"/>
              <a:pPr>
                <a:defRPr/>
              </a:pPr>
              <a:t>27</a:t>
            </a:fld>
            <a:endParaRPr lang="ru-RU"/>
          </a:p>
        </p:txBody>
      </p:sp>
      <p:sp>
        <p:nvSpPr>
          <p:cNvPr id="7" name="Прямоугольник 4"/>
          <p:cNvSpPr>
            <a:spLocks noChangeArrowheads="1"/>
          </p:cNvSpPr>
          <p:nvPr/>
        </p:nvSpPr>
        <p:spPr bwMode="auto">
          <a:xfrm>
            <a:off x="571472" y="4192510"/>
            <a:ext cx="8286750" cy="2308324"/>
          </a:xfrm>
          <a:prstGeom prst="rect">
            <a:avLst/>
          </a:prstGeom>
          <a:noFill/>
          <a:ln w="9525">
            <a:noFill/>
            <a:miter lim="800000"/>
            <a:headEnd/>
            <a:tailEnd/>
          </a:ln>
        </p:spPr>
        <p:txBody>
          <a:bodyPr>
            <a:spAutoFit/>
          </a:bodyPr>
          <a:lstStyle/>
          <a:p>
            <a:pPr algn="ctr"/>
            <a:r>
              <a:rPr lang="ru-RU" altLang="ru-RU" sz="3600" b="1" dirty="0" smtClean="0"/>
              <a:t>Задачи 27А и 27Б проверяют умение </a:t>
            </a:r>
            <a:r>
              <a:rPr lang="ru-RU" altLang="ru-RU" sz="3600" b="1" dirty="0"/>
              <a:t>создавать собственные программы на языке программирования (30–50 строк) для решения задач средней сложности. </a:t>
            </a:r>
          </a:p>
        </p:txBody>
      </p:sp>
      <p:sp>
        <p:nvSpPr>
          <p:cNvPr id="8" name="Прямоугольник 7"/>
          <p:cNvSpPr/>
          <p:nvPr/>
        </p:nvSpPr>
        <p:spPr>
          <a:xfrm>
            <a:off x="785786" y="2000240"/>
            <a:ext cx="7643866" cy="1631216"/>
          </a:xfrm>
          <a:prstGeom prst="rect">
            <a:avLst/>
          </a:prstGeom>
          <a:solidFill>
            <a:srgbClr val="FFFF99"/>
          </a:solidFill>
        </p:spPr>
        <p:txBody>
          <a:bodyPr wrap="square">
            <a:spAutoFit/>
          </a:bodyPr>
          <a:lstStyle/>
          <a:p>
            <a:pPr algn="ctr"/>
            <a:r>
              <a:rPr lang="ru-RU" sz="2000" b="1" dirty="0" smtClean="0"/>
              <a:t>Решением  задания 27А  является написанная учеником программа не эффективная по времени и памяти:</a:t>
            </a:r>
          </a:p>
          <a:p>
            <a:pPr algn="ctr"/>
            <a:r>
              <a:rPr lang="ru-RU" sz="2000" b="1" dirty="0" smtClean="0"/>
              <a:t>вводимые данные сначала с помощью цикла запоминаются в массив, а после (другим циклом) массив данных обрабатывается.  </a:t>
            </a:r>
          </a:p>
          <a:p>
            <a:pPr algn="ctr"/>
            <a:r>
              <a:rPr lang="ru-RU" sz="2000" b="1" dirty="0" smtClean="0"/>
              <a:t>Именно так, как это делается в задаче 25.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b="1" dirty="0" smtClean="0">
                <a:solidFill>
                  <a:srgbClr val="0067B4"/>
                </a:solidFill>
              </a:rPr>
              <a:t>Следует иметь в виду:</a:t>
            </a:r>
            <a:endParaRPr lang="ru-RU" b="1" dirty="0">
              <a:solidFill>
                <a:srgbClr val="0067B4"/>
              </a:solidFill>
            </a:endParaRPr>
          </a:p>
        </p:txBody>
      </p:sp>
      <p:sp>
        <p:nvSpPr>
          <p:cNvPr id="3" name="Номер слайда 2"/>
          <p:cNvSpPr>
            <a:spLocks noGrp="1"/>
          </p:cNvSpPr>
          <p:nvPr>
            <p:ph type="sldNum" sz="quarter" idx="12"/>
          </p:nvPr>
        </p:nvSpPr>
        <p:spPr/>
        <p:txBody>
          <a:bodyPr/>
          <a:lstStyle/>
          <a:p>
            <a:pPr>
              <a:defRPr/>
            </a:pPr>
            <a:fld id="{565BC836-2423-4E37-B7C2-25E216514040}" type="slidenum">
              <a:rPr lang="ru-RU"/>
              <a:pPr>
                <a:defRPr/>
              </a:pPr>
              <a:t>28</a:t>
            </a:fld>
            <a:endParaRPr lang="ru-RU"/>
          </a:p>
        </p:txBody>
      </p:sp>
      <p:pic>
        <p:nvPicPr>
          <p:cNvPr id="24577" name="Picture 1"/>
          <p:cNvPicPr>
            <a:picLocks noChangeAspect="1" noChangeArrowheads="1"/>
          </p:cNvPicPr>
          <p:nvPr/>
        </p:nvPicPr>
        <p:blipFill>
          <a:blip r:embed="rId2"/>
          <a:srcRect/>
          <a:stretch>
            <a:fillRect/>
          </a:stretch>
        </p:blipFill>
        <p:spPr bwMode="auto">
          <a:xfrm>
            <a:off x="357158" y="2214554"/>
            <a:ext cx="8426078" cy="3000396"/>
          </a:xfrm>
          <a:prstGeom prst="rect">
            <a:avLst/>
          </a:prstGeom>
          <a:noFill/>
          <a:ln w="41275">
            <a:solidFill>
              <a:srgbClr val="FF0000"/>
            </a:solidFill>
            <a:miter lim="800000"/>
            <a:headEnd/>
            <a:tailEnd/>
          </a:ln>
          <a:effectLst/>
        </p:spPr>
      </p:pic>
      <p:sp>
        <p:nvSpPr>
          <p:cNvPr id="6" name="TextBox 5"/>
          <p:cNvSpPr txBox="1"/>
          <p:nvPr/>
        </p:nvSpPr>
        <p:spPr>
          <a:xfrm>
            <a:off x="285720" y="1857364"/>
            <a:ext cx="3357586" cy="400110"/>
          </a:xfrm>
          <a:prstGeom prst="rect">
            <a:avLst/>
          </a:prstGeom>
          <a:noFill/>
        </p:spPr>
        <p:txBody>
          <a:bodyPr wrap="square" rtlCol="0">
            <a:spAutoFit/>
          </a:bodyPr>
          <a:lstStyle/>
          <a:p>
            <a:r>
              <a:rPr lang="ru-RU" sz="2000" b="1" dirty="0" smtClean="0"/>
              <a:t>Из демоверсии ЕГЭ 2016:</a:t>
            </a:r>
            <a:endParaRPr lang="ru-RU" sz="20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0" y="214290"/>
            <a:ext cx="9144000" cy="1143000"/>
          </a:xfrm>
          <a:solidFill>
            <a:schemeClr val="bg1"/>
          </a:solidFill>
        </p:spPr>
        <p:txBody>
          <a:bodyPr rtlCol="0">
            <a:normAutofit/>
          </a:bodyPr>
          <a:lstStyle/>
          <a:p>
            <a:pPr eaLnBrk="1" fontAlgn="auto" hangingPunct="1">
              <a:spcAft>
                <a:spcPts val="0"/>
              </a:spcAft>
              <a:defRPr/>
            </a:pPr>
            <a:r>
              <a:rPr lang="ru-RU" sz="3600" b="1" dirty="0">
                <a:solidFill>
                  <a:srgbClr val="0067B4"/>
                </a:solidFill>
                <a:latin typeface="+mn-lt"/>
              </a:rPr>
              <a:t>Критерии </a:t>
            </a:r>
            <a:r>
              <a:rPr lang="ru-RU" sz="3600" b="1" dirty="0" smtClean="0">
                <a:solidFill>
                  <a:srgbClr val="0067B4"/>
                </a:solidFill>
                <a:latin typeface="+mn-lt"/>
              </a:rPr>
              <a:t>оценивания 27А</a:t>
            </a:r>
            <a:endParaRPr lang="ru-RU" dirty="0">
              <a:solidFill>
                <a:srgbClr val="0067B4"/>
              </a:solidFill>
            </a:endParaRPr>
          </a:p>
        </p:txBody>
      </p:sp>
      <p:sp>
        <p:nvSpPr>
          <p:cNvPr id="3" name="Номер слайда 2"/>
          <p:cNvSpPr>
            <a:spLocks noGrp="1"/>
          </p:cNvSpPr>
          <p:nvPr>
            <p:ph type="sldNum" sz="quarter" idx="12"/>
          </p:nvPr>
        </p:nvSpPr>
        <p:spPr/>
        <p:txBody>
          <a:bodyPr/>
          <a:lstStyle/>
          <a:p>
            <a:pPr>
              <a:defRPr/>
            </a:pPr>
            <a:fld id="{3831F9F4-70C9-4D87-96FB-20DD7D51FAE4}" type="slidenum">
              <a:rPr lang="ru-RU" smtClean="0"/>
              <a:pPr>
                <a:defRPr/>
              </a:pPr>
              <a:t>29</a:t>
            </a:fld>
            <a:endParaRPr lang="ru-RU"/>
          </a:p>
        </p:txBody>
      </p:sp>
      <p:pic>
        <p:nvPicPr>
          <p:cNvPr id="75778" name="Picture 2"/>
          <p:cNvPicPr>
            <a:picLocks noChangeAspect="1" noChangeArrowheads="1"/>
          </p:cNvPicPr>
          <p:nvPr/>
        </p:nvPicPr>
        <p:blipFill>
          <a:blip r:embed="rId2"/>
          <a:srcRect/>
          <a:stretch>
            <a:fillRect/>
          </a:stretch>
        </p:blipFill>
        <p:spPr bwMode="auto">
          <a:xfrm>
            <a:off x="0" y="942998"/>
            <a:ext cx="9144000" cy="5772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557808"/>
            <a:ext cx="8543956" cy="1143000"/>
          </a:xfrm>
        </p:spPr>
        <p:txBody>
          <a:bodyPr rtlCol="0">
            <a:normAutofit fontScale="90000"/>
          </a:bodyPr>
          <a:lstStyle/>
          <a:p>
            <a:pPr eaLnBrk="1" fontAlgn="auto" hangingPunct="1">
              <a:spcAft>
                <a:spcPts val="0"/>
              </a:spcAft>
              <a:defRPr/>
            </a:pPr>
            <a:r>
              <a:rPr lang="ru-RU" sz="2700" b="1" dirty="0" smtClean="0"/>
              <a:t>Требования </a:t>
            </a:r>
            <a:r>
              <a:rPr lang="ru-RU" sz="2700" b="1" dirty="0"/>
              <a:t>к уровню подготовки выпускников, достижение которых проверяется на едином государственном экзамене по информатике и </a:t>
            </a:r>
            <a:r>
              <a:rPr lang="ru-RU" sz="2700" b="1" dirty="0" smtClean="0"/>
              <a:t>ИКТ, необходимые для решения задачи 25:</a:t>
            </a:r>
            <a:r>
              <a:rPr lang="ru-RU" dirty="0"/>
              <a:t/>
            </a:r>
            <a:br>
              <a:rPr lang="ru-RU" dirty="0"/>
            </a:br>
            <a:endParaRPr lang="ru-RU" dirty="0"/>
          </a:p>
        </p:txBody>
      </p:sp>
      <p:sp>
        <p:nvSpPr>
          <p:cNvPr id="3" name="Номер слайда 2"/>
          <p:cNvSpPr>
            <a:spLocks noGrp="1"/>
          </p:cNvSpPr>
          <p:nvPr>
            <p:ph type="sldNum" sz="quarter" idx="12"/>
          </p:nvPr>
        </p:nvSpPr>
        <p:spPr/>
        <p:txBody>
          <a:bodyPr/>
          <a:lstStyle/>
          <a:p>
            <a:pPr>
              <a:defRPr/>
            </a:pPr>
            <a:fld id="{1497D21D-D8B6-409B-B78E-A0D1524B9D7A}" type="slidenum">
              <a:rPr lang="ru-RU"/>
              <a:pPr>
                <a:defRPr/>
              </a:pPr>
              <a:t>3</a:t>
            </a:fld>
            <a:endParaRPr lang="ru-RU"/>
          </a:p>
        </p:txBody>
      </p:sp>
      <p:sp>
        <p:nvSpPr>
          <p:cNvPr id="4" name="TextBox 3"/>
          <p:cNvSpPr txBox="1"/>
          <p:nvPr/>
        </p:nvSpPr>
        <p:spPr>
          <a:xfrm>
            <a:off x="0" y="1530072"/>
            <a:ext cx="9144000" cy="4770537"/>
          </a:xfrm>
          <a:prstGeom prst="rect">
            <a:avLst/>
          </a:prstGeom>
          <a:solidFill>
            <a:schemeClr val="bg1"/>
          </a:solidFill>
        </p:spPr>
        <p:txBody>
          <a:bodyPr>
            <a:spAutoFit/>
          </a:bodyPr>
          <a:lstStyle/>
          <a:p>
            <a:pPr fontAlgn="auto">
              <a:spcBef>
                <a:spcPts val="0"/>
              </a:spcBef>
              <a:spcAft>
                <a:spcPts val="0"/>
              </a:spcAft>
              <a:buFont typeface="Wingdings" pitchFamily="2" charset="2"/>
              <a:buChar char="ü"/>
              <a:defRPr/>
            </a:pPr>
            <a:r>
              <a:rPr lang="ru-RU" sz="1600" b="1" dirty="0">
                <a:latin typeface="+mn-lt"/>
                <a:cs typeface="+mn-cs"/>
              </a:rPr>
              <a:t>Запись натурального числа в позиционной системе с основанием меньшим или равным 10. Обработка и преобразование такой записи числа.</a:t>
            </a:r>
          </a:p>
          <a:p>
            <a:pPr fontAlgn="auto">
              <a:spcBef>
                <a:spcPts val="0"/>
              </a:spcBef>
              <a:spcAft>
                <a:spcPts val="0"/>
              </a:spcAft>
              <a:buFont typeface="Wingdings" pitchFamily="2" charset="2"/>
              <a:buChar char="ü"/>
              <a:defRPr/>
            </a:pPr>
            <a:r>
              <a:rPr lang="ru-RU" sz="1600" b="1" dirty="0">
                <a:solidFill>
                  <a:srgbClr val="0000FF"/>
                </a:solidFill>
                <a:latin typeface="+mn-lt"/>
                <a:cs typeface="+mn-cs"/>
              </a:rPr>
              <a:t>Нахождение сумм, произведений элементов данной конечной числовой последовательности (или массива).</a:t>
            </a:r>
          </a:p>
          <a:p>
            <a:pPr fontAlgn="auto">
              <a:spcBef>
                <a:spcPts val="0"/>
              </a:spcBef>
              <a:spcAft>
                <a:spcPts val="0"/>
              </a:spcAft>
              <a:buFont typeface="Wingdings" pitchFamily="2" charset="2"/>
              <a:buChar char="ü"/>
              <a:defRPr/>
            </a:pPr>
            <a:r>
              <a:rPr lang="ru-RU" sz="1600" b="1" dirty="0">
                <a:latin typeface="+mn-lt"/>
                <a:cs typeface="+mn-cs"/>
              </a:rPr>
              <a:t>Использование цикла для решения простых переборных задач (поиск наименьшего простого делителя данного натурального числа, проверка числа на простоту, и т.д.).</a:t>
            </a:r>
          </a:p>
          <a:p>
            <a:pPr fontAlgn="auto">
              <a:spcBef>
                <a:spcPts val="0"/>
              </a:spcBef>
              <a:spcAft>
                <a:spcPts val="0"/>
              </a:spcAft>
              <a:buFont typeface="Wingdings" pitchFamily="2" charset="2"/>
              <a:buChar char="ü"/>
              <a:defRPr/>
            </a:pPr>
            <a:r>
              <a:rPr lang="ru-RU" sz="1600" b="1" dirty="0">
                <a:solidFill>
                  <a:srgbClr val="0000FF"/>
                </a:solidFill>
                <a:latin typeface="+mn-lt"/>
                <a:cs typeface="+mn-cs"/>
              </a:rPr>
              <a:t>Заполнение элементов одномерного </a:t>
            </a:r>
            <a:r>
              <a:rPr lang="ru-RU" sz="1600" b="1" strike="sngStrike" dirty="0">
                <a:solidFill>
                  <a:srgbClr val="0000FF"/>
                </a:solidFill>
                <a:latin typeface="+mn-lt"/>
                <a:cs typeface="+mn-cs"/>
              </a:rPr>
              <a:t>и двумерного </a:t>
            </a:r>
            <a:r>
              <a:rPr lang="ru-RU" sz="1600" b="1" dirty="0">
                <a:solidFill>
                  <a:srgbClr val="0000FF"/>
                </a:solidFill>
                <a:latin typeface="+mn-lt"/>
                <a:cs typeface="+mn-cs"/>
              </a:rPr>
              <a:t>массива по заданным правилам.</a:t>
            </a:r>
          </a:p>
          <a:p>
            <a:pPr fontAlgn="auto">
              <a:spcBef>
                <a:spcPts val="0"/>
              </a:spcBef>
              <a:spcAft>
                <a:spcPts val="0"/>
              </a:spcAft>
              <a:buFont typeface="Wingdings" pitchFamily="2" charset="2"/>
              <a:buChar char="ü"/>
              <a:defRPr/>
            </a:pPr>
            <a:r>
              <a:rPr lang="ru-RU" sz="1600" b="1" dirty="0">
                <a:latin typeface="+mn-lt"/>
                <a:cs typeface="+mn-cs"/>
              </a:rPr>
              <a:t>Операции с элементами массива. Линейный поиск элемента. Вставка и удаление элементов в массиве. Перестановка элементов данного массива в обратном порядке. Суммирование элементов массива. Проверка соответствия элементов массива некоторому условию.</a:t>
            </a:r>
          </a:p>
          <a:p>
            <a:pPr fontAlgn="auto">
              <a:spcBef>
                <a:spcPts val="0"/>
              </a:spcBef>
              <a:spcAft>
                <a:spcPts val="0"/>
              </a:spcAft>
              <a:buFont typeface="Wingdings" pitchFamily="2" charset="2"/>
              <a:buChar char="ü"/>
              <a:defRPr/>
            </a:pPr>
            <a:r>
              <a:rPr lang="ru-RU" sz="1600" b="1" dirty="0">
                <a:solidFill>
                  <a:srgbClr val="0000FF"/>
                </a:solidFill>
                <a:latin typeface="+mn-lt"/>
                <a:cs typeface="+mn-cs"/>
              </a:rPr>
              <a:t>Нахождение второго по величине (второго максимального или второго минимального) значения в данном массиве за однократный просмотр массива.</a:t>
            </a:r>
          </a:p>
          <a:p>
            <a:pPr fontAlgn="auto">
              <a:spcBef>
                <a:spcPts val="0"/>
              </a:spcBef>
              <a:spcAft>
                <a:spcPts val="0"/>
              </a:spcAft>
              <a:buFont typeface="Wingdings" pitchFamily="2" charset="2"/>
              <a:buChar char="ü"/>
              <a:defRPr/>
            </a:pPr>
            <a:r>
              <a:rPr lang="ru-RU" sz="1600" b="1" dirty="0">
                <a:latin typeface="+mn-lt"/>
                <a:cs typeface="+mn-cs"/>
              </a:rPr>
              <a:t>Нахождение минимального (максимального) значения в данном массиве и количества элементов, равных ему, за однократный просмотр массива.</a:t>
            </a:r>
          </a:p>
          <a:p>
            <a:pPr fontAlgn="auto">
              <a:spcBef>
                <a:spcPts val="0"/>
              </a:spcBef>
              <a:spcAft>
                <a:spcPts val="0"/>
              </a:spcAft>
              <a:buFont typeface="Wingdings" pitchFamily="2" charset="2"/>
              <a:buChar char="ü"/>
              <a:defRPr/>
            </a:pPr>
            <a:r>
              <a:rPr lang="ru-RU" sz="1600" b="1" dirty="0">
                <a:solidFill>
                  <a:srgbClr val="0000FF"/>
                </a:solidFill>
                <a:latin typeface="+mn-lt"/>
                <a:cs typeface="+mn-cs"/>
              </a:rPr>
              <a:t>Операции с элементами массива, отобранными по некоторому условию. </a:t>
            </a:r>
            <a:r>
              <a:rPr lang="ru-RU" sz="1600" b="1" dirty="0">
                <a:latin typeface="+mn-lt"/>
                <a:cs typeface="+mn-cs"/>
              </a:rPr>
              <a:t>(Например, нахождение минимального четного элемента в массиве, нахождение количества и суммы всех четных элементов в массиве.)</a:t>
            </a:r>
          </a:p>
          <a:p>
            <a:pPr fontAlgn="auto">
              <a:spcBef>
                <a:spcPts val="0"/>
              </a:spcBef>
              <a:spcAft>
                <a:spcPts val="0"/>
              </a:spcAft>
              <a:buFont typeface="Wingdings" pitchFamily="2" charset="2"/>
              <a:buChar char="ü"/>
              <a:defRPr/>
            </a:pPr>
            <a:r>
              <a:rPr lang="ru-RU" sz="1600" b="1" dirty="0">
                <a:latin typeface="+mn-lt"/>
                <a:cs typeface="+mn-cs"/>
              </a:rPr>
              <a:t>Сортировка массива</a:t>
            </a:r>
            <a:r>
              <a:rPr lang="ru-RU" sz="1600" b="1" dirty="0" smtClean="0">
                <a:latin typeface="+mn-lt"/>
                <a:cs typeface="+mn-cs"/>
              </a:rPr>
              <a:t>.</a:t>
            </a:r>
            <a:endParaRPr lang="ru-RU" sz="1600" dirty="0">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36712"/>
            <a:ext cx="8929718" cy="580926"/>
          </a:xfrm>
        </p:spPr>
        <p:txBody>
          <a:bodyPr rtlCol="0">
            <a:normAutofit fontScale="90000"/>
          </a:bodyPr>
          <a:lstStyle/>
          <a:p>
            <a:pPr eaLnBrk="1" fontAlgn="auto" hangingPunct="1">
              <a:spcAft>
                <a:spcPts val="0"/>
              </a:spcAft>
              <a:defRPr/>
            </a:pPr>
            <a:r>
              <a:rPr lang="ru-RU" b="1" dirty="0">
                <a:solidFill>
                  <a:srgbClr val="0067B4"/>
                </a:solidFill>
                <a:ea typeface="Calibri" pitchFamily="34" charset="0"/>
                <a:cs typeface="Times New Roman" pitchFamily="18" charset="0"/>
              </a:rPr>
              <a:t>Д</a:t>
            </a:r>
            <a:r>
              <a:rPr lang="ru-RU" b="1" dirty="0" smtClean="0">
                <a:solidFill>
                  <a:srgbClr val="0067B4"/>
                </a:solidFill>
                <a:ea typeface="Calibri" pitchFamily="34" charset="0"/>
                <a:cs typeface="Times New Roman" pitchFamily="18" charset="0"/>
              </a:rPr>
              <a:t>ля получения максимального балла за задачу 27 от учащегося требуется:</a:t>
            </a:r>
            <a:r>
              <a:rPr lang="ru-RU" b="1" dirty="0" smtClean="0">
                <a:solidFill>
                  <a:srgbClr val="0067B4"/>
                </a:solidFill>
              </a:rPr>
              <a:t/>
            </a:r>
            <a:br>
              <a:rPr lang="ru-RU" b="1" dirty="0" smtClean="0">
                <a:solidFill>
                  <a:srgbClr val="0067B4"/>
                </a:solidFill>
              </a:rPr>
            </a:br>
            <a:endParaRPr lang="ru-RU" dirty="0">
              <a:solidFill>
                <a:srgbClr val="0067B4"/>
              </a:solidFill>
            </a:endParaRPr>
          </a:p>
        </p:txBody>
      </p:sp>
      <p:sp>
        <p:nvSpPr>
          <p:cNvPr id="3" name="Номер слайда 2"/>
          <p:cNvSpPr>
            <a:spLocks noGrp="1"/>
          </p:cNvSpPr>
          <p:nvPr>
            <p:ph type="sldNum" sz="quarter" idx="12"/>
          </p:nvPr>
        </p:nvSpPr>
        <p:spPr/>
        <p:txBody>
          <a:bodyPr/>
          <a:lstStyle/>
          <a:p>
            <a:pPr>
              <a:defRPr/>
            </a:pPr>
            <a:fld id="{0C0CA559-9732-4EB5-A43F-DC873DAE66F3}" type="slidenum">
              <a:rPr lang="ru-RU"/>
              <a:pPr>
                <a:defRPr/>
              </a:pPr>
              <a:t>30</a:t>
            </a:fld>
            <a:endParaRPr lang="ru-RU"/>
          </a:p>
        </p:txBody>
      </p:sp>
      <p:sp>
        <p:nvSpPr>
          <p:cNvPr id="32772" name="Rectangle 1"/>
          <p:cNvSpPr>
            <a:spLocks noChangeArrowheads="1"/>
          </p:cNvSpPr>
          <p:nvPr/>
        </p:nvSpPr>
        <p:spPr bwMode="auto">
          <a:xfrm>
            <a:off x="285750" y="1643063"/>
            <a:ext cx="8572500" cy="4708981"/>
          </a:xfrm>
          <a:prstGeom prst="rect">
            <a:avLst/>
          </a:prstGeom>
          <a:solidFill>
            <a:schemeClr val="bg1"/>
          </a:solidFill>
          <a:ln w="9525">
            <a:noFill/>
            <a:miter lim="800000"/>
            <a:headEnd/>
            <a:tailEnd/>
          </a:ln>
        </p:spPr>
        <p:txBody>
          <a:bodyPr anchor="ctr">
            <a:spAutoFit/>
          </a:bodyPr>
          <a:lstStyle/>
          <a:p>
            <a:pPr marL="342900" indent="-342900" algn="just" eaLnBrk="0" hangingPunct="0">
              <a:buFont typeface="Calibri" pitchFamily="34" charset="0"/>
              <a:buAutoNum type="arabicPeriod"/>
            </a:pPr>
            <a:r>
              <a:rPr lang="ru-RU" altLang="ru-RU" sz="2000" b="1" dirty="0">
                <a:ea typeface="Calibri" pitchFamily="34" charset="0"/>
                <a:cs typeface="Times New Roman" pitchFamily="18" charset="0"/>
              </a:rPr>
              <a:t>уметь анализировать «накрученное» условие и представлять метод решения в виде формальной записи на языке программирования;</a:t>
            </a:r>
          </a:p>
          <a:p>
            <a:pPr marL="342900" indent="-342900" algn="just" eaLnBrk="0" hangingPunct="0">
              <a:buFont typeface="Calibri" pitchFamily="34" charset="0"/>
              <a:buAutoNum type="arabicPeriod"/>
            </a:pPr>
            <a:r>
              <a:rPr lang="ru-RU" altLang="ru-RU" sz="2000" b="1" dirty="0">
                <a:ea typeface="Calibri" pitchFamily="34" charset="0"/>
                <a:cs typeface="Times New Roman" pitchFamily="18" charset="0"/>
              </a:rPr>
              <a:t>хорошо знать способы описания и обработки переменных целого, вещественно, строкового, </a:t>
            </a:r>
            <a:r>
              <a:rPr lang="ru-RU" altLang="ru-RU" sz="2000" b="1" dirty="0" smtClean="0">
                <a:ea typeface="Calibri" pitchFamily="34" charset="0"/>
                <a:cs typeface="Times New Roman" pitchFamily="18" charset="0"/>
              </a:rPr>
              <a:t>символьного, логического </a:t>
            </a:r>
            <a:r>
              <a:rPr lang="ru-RU" altLang="ru-RU" sz="2000" b="1" dirty="0">
                <a:ea typeface="Calibri" pitchFamily="34" charset="0"/>
                <a:cs typeface="Times New Roman" pitchFamily="18" charset="0"/>
              </a:rPr>
              <a:t>типов </a:t>
            </a:r>
            <a:r>
              <a:rPr lang="ru-RU" altLang="ru-RU" sz="2000" b="1" dirty="0" smtClean="0">
                <a:ea typeface="Calibri" pitchFamily="34" charset="0"/>
                <a:cs typeface="Times New Roman" pitchFamily="18" charset="0"/>
              </a:rPr>
              <a:t>данных</a:t>
            </a:r>
            <a:endParaRPr lang="ru-RU" altLang="ru-RU" sz="2000" b="1" dirty="0">
              <a:ea typeface="Calibri" pitchFamily="34" charset="0"/>
            </a:endParaRPr>
          </a:p>
          <a:p>
            <a:pPr marL="342900" indent="-342900" algn="just" eaLnBrk="0" hangingPunct="0">
              <a:buFont typeface="Calibri" pitchFamily="34" charset="0"/>
              <a:buAutoNum type="arabicPeriod"/>
            </a:pPr>
            <a:r>
              <a:rPr lang="ru-RU" altLang="ru-RU" sz="2000" b="1" dirty="0">
                <a:ea typeface="Calibri" pitchFamily="34" charset="0"/>
              </a:rPr>
              <a:t>обладать знаниями и умениями из уже рассмотренного в </a:t>
            </a:r>
            <a:r>
              <a:rPr lang="ru-RU" altLang="ru-RU" sz="2000" b="1" dirty="0" smtClean="0">
                <a:ea typeface="Calibri" pitchFamily="34" charset="0"/>
              </a:rPr>
              <a:t>25 </a:t>
            </a:r>
            <a:r>
              <a:rPr lang="ru-RU" altLang="ru-RU" sz="2000" b="1" dirty="0">
                <a:ea typeface="Calibri" pitchFamily="34" charset="0"/>
              </a:rPr>
              <a:t>перечня плюс следующими:</a:t>
            </a:r>
          </a:p>
          <a:p>
            <a:pPr marL="800100" lvl="1" indent="-342900" algn="just" eaLnBrk="0" hangingPunct="0">
              <a:buFont typeface="Calibri" pitchFamily="34" charset="0"/>
              <a:buAutoNum type="alphaUcPeriod"/>
            </a:pPr>
            <a:r>
              <a:rPr lang="ru-RU" altLang="ru-RU" sz="2000" b="1" dirty="0">
                <a:ea typeface="Calibri" pitchFamily="34" charset="0"/>
              </a:rPr>
              <a:t>Слияние двух упорядоченных массивов в один без использования сортировки.</a:t>
            </a:r>
          </a:p>
          <a:p>
            <a:pPr marL="800100" lvl="1" indent="-342900" algn="just" eaLnBrk="0" hangingPunct="0">
              <a:buFont typeface="Calibri" pitchFamily="34" charset="0"/>
              <a:buAutoNum type="alphaUcPeriod"/>
            </a:pPr>
            <a:r>
              <a:rPr lang="ru-RU" altLang="ru-RU" sz="2000" b="1" dirty="0">
                <a:ea typeface="Calibri" pitchFamily="34" charset="0"/>
              </a:rPr>
              <a:t>Обработка отдельных символов данной строки. Подсчет частоты появления символа в строке.</a:t>
            </a:r>
          </a:p>
          <a:p>
            <a:pPr marL="800100" lvl="1" indent="-342900" algn="just" eaLnBrk="0" hangingPunct="0">
              <a:buFont typeface="Calibri" pitchFamily="34" charset="0"/>
              <a:buAutoNum type="alphaUcPeriod"/>
            </a:pPr>
            <a:r>
              <a:rPr lang="ru-RU" altLang="ru-RU" sz="2000" b="1" dirty="0">
                <a:ea typeface="Calibri" pitchFamily="34" charset="0"/>
              </a:rPr>
              <a:t>Работа с подстроками данной строки с разбиением на слова по пробельным символам. Поиск подстроки внутри данной строки, замена найденной подстроки на другую строку.</a:t>
            </a:r>
          </a:p>
          <a:p>
            <a:pPr marL="342900" indent="-342900" algn="just" eaLnBrk="0" hangingPunct="0"/>
            <a:r>
              <a:rPr lang="ru-RU" altLang="ru-RU" sz="2000" b="1" dirty="0">
                <a:ea typeface="Calibri" pitchFamily="34" charset="0"/>
              </a:rPr>
              <a:t>4. Иметь достаточный опыт написания программ, чтобы «чувствовать» и исправлять возможные ошибки без использования компьютера.</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404665"/>
            <a:ext cx="6965245" cy="936104"/>
          </a:xfrm>
        </p:spPr>
        <p:txBody>
          <a:bodyPr rtlCol="0">
            <a:normAutofit fontScale="90000"/>
          </a:bodyPr>
          <a:lstStyle/>
          <a:p>
            <a:pPr eaLnBrk="1" fontAlgn="auto" hangingPunct="1">
              <a:spcAft>
                <a:spcPts val="0"/>
              </a:spcAft>
              <a:defRPr/>
            </a:pPr>
            <a:r>
              <a:rPr lang="ru-RU" b="1" dirty="0" smtClean="0">
                <a:solidFill>
                  <a:srgbClr val="FF0000"/>
                </a:solidFill>
              </a:rPr>
              <a:t>Алгоритм решения</a:t>
            </a:r>
            <a:r>
              <a:rPr lang="en-US" b="1" dirty="0" smtClean="0">
                <a:solidFill>
                  <a:srgbClr val="FF0000"/>
                </a:solidFill>
              </a:rPr>
              <a:t> </a:t>
            </a:r>
            <a:r>
              <a:rPr lang="ru-RU" b="1" dirty="0" smtClean="0">
                <a:solidFill>
                  <a:srgbClr val="FF0000"/>
                </a:solidFill>
              </a:rPr>
              <a:t>задачи</a:t>
            </a:r>
            <a:r>
              <a:rPr lang="en-US" b="1" dirty="0" smtClean="0">
                <a:solidFill>
                  <a:srgbClr val="FF0000"/>
                </a:solidFill>
              </a:rPr>
              <a:t> 27A</a:t>
            </a:r>
            <a:r>
              <a:rPr lang="ru-RU" b="1" dirty="0" smtClean="0">
                <a:solidFill>
                  <a:srgbClr val="FF0000"/>
                </a:solidFill>
              </a:rPr>
              <a:t>:</a:t>
            </a:r>
            <a:endParaRPr lang="ru-RU" b="1" dirty="0">
              <a:solidFill>
                <a:srgbClr val="FF0000"/>
              </a:solidFill>
            </a:endParaRPr>
          </a:p>
        </p:txBody>
      </p:sp>
      <p:sp>
        <p:nvSpPr>
          <p:cNvPr id="3" name="Номер слайда 2"/>
          <p:cNvSpPr>
            <a:spLocks noGrp="1"/>
          </p:cNvSpPr>
          <p:nvPr>
            <p:ph type="sldNum" sz="quarter" idx="12"/>
          </p:nvPr>
        </p:nvSpPr>
        <p:spPr/>
        <p:txBody>
          <a:bodyPr/>
          <a:lstStyle/>
          <a:p>
            <a:pPr>
              <a:defRPr/>
            </a:pPr>
            <a:fld id="{23B2FC50-BB42-430E-B72D-D19E151223F4}" type="slidenum">
              <a:rPr lang="ru-RU"/>
              <a:pPr>
                <a:defRPr/>
              </a:pPr>
              <a:t>31</a:t>
            </a:fld>
            <a:endParaRPr lang="ru-RU" dirty="0"/>
          </a:p>
        </p:txBody>
      </p:sp>
      <p:sp>
        <p:nvSpPr>
          <p:cNvPr id="4" name="TextBox 3"/>
          <p:cNvSpPr txBox="1"/>
          <p:nvPr/>
        </p:nvSpPr>
        <p:spPr>
          <a:xfrm>
            <a:off x="428625" y="1500188"/>
            <a:ext cx="8429625" cy="5170487"/>
          </a:xfrm>
          <a:prstGeom prst="rect">
            <a:avLst/>
          </a:prstGeom>
          <a:noFill/>
        </p:spPr>
        <p:txBody>
          <a:bodyPr>
            <a:spAutoFit/>
          </a:bodyPr>
          <a:lstStyle/>
          <a:p>
            <a:pPr fontAlgn="auto">
              <a:spcBef>
                <a:spcPts val="0"/>
              </a:spcBef>
              <a:spcAft>
                <a:spcPts val="0"/>
              </a:spcAft>
              <a:buFont typeface="Wingdings" pitchFamily="2" charset="2"/>
              <a:buChar char="ü"/>
              <a:defRPr/>
            </a:pPr>
            <a:r>
              <a:rPr lang="ru-RU" sz="2400" b="1" dirty="0">
                <a:solidFill>
                  <a:srgbClr val="0067B4"/>
                </a:solidFill>
                <a:latin typeface="+mn-lt"/>
                <a:cs typeface="+mn-cs"/>
              </a:rPr>
              <a:t>Анализ условия, определение цели.</a:t>
            </a:r>
          </a:p>
          <a:p>
            <a:pPr fontAlgn="auto">
              <a:spcBef>
                <a:spcPts val="0"/>
              </a:spcBef>
              <a:spcAft>
                <a:spcPts val="0"/>
              </a:spcAft>
              <a:buFont typeface="Wingdings" pitchFamily="2" charset="2"/>
              <a:buChar char="ü"/>
              <a:defRPr/>
            </a:pPr>
            <a:r>
              <a:rPr lang="ru-RU" sz="2400" b="1" dirty="0">
                <a:solidFill>
                  <a:srgbClr val="0067B4"/>
                </a:solidFill>
                <a:latin typeface="+mn-lt"/>
                <a:cs typeface="+mn-cs"/>
              </a:rPr>
              <a:t>Выявление связей  между </a:t>
            </a:r>
            <a:r>
              <a:rPr lang="ru-RU" sz="2400" b="1" dirty="0" smtClean="0">
                <a:solidFill>
                  <a:srgbClr val="0067B4"/>
                </a:solidFill>
                <a:latin typeface="+mn-lt"/>
                <a:cs typeface="+mn-cs"/>
              </a:rPr>
              <a:t>искомыми </a:t>
            </a:r>
            <a:r>
              <a:rPr lang="ru-RU" sz="2400" b="1" dirty="0">
                <a:solidFill>
                  <a:srgbClr val="0067B4"/>
                </a:solidFill>
                <a:latin typeface="+mn-lt"/>
                <a:cs typeface="+mn-cs"/>
              </a:rPr>
              <a:t>и вводимыми данными.</a:t>
            </a:r>
          </a:p>
          <a:p>
            <a:pPr fontAlgn="auto">
              <a:spcBef>
                <a:spcPts val="0"/>
              </a:spcBef>
              <a:spcAft>
                <a:spcPts val="0"/>
              </a:spcAft>
              <a:buFont typeface="Wingdings" pitchFamily="2" charset="2"/>
              <a:buChar char="ü"/>
              <a:defRPr/>
            </a:pPr>
            <a:r>
              <a:rPr lang="ru-RU" sz="2400" b="1" dirty="0">
                <a:solidFill>
                  <a:srgbClr val="0067B4"/>
                </a:solidFill>
                <a:latin typeface="+mn-lt"/>
                <a:cs typeface="+mn-cs"/>
              </a:rPr>
              <a:t>Запись описания алгоритма решения задачи на естественном языке.</a:t>
            </a:r>
          </a:p>
          <a:p>
            <a:pPr fontAlgn="auto">
              <a:spcBef>
                <a:spcPts val="0"/>
              </a:spcBef>
              <a:spcAft>
                <a:spcPts val="0"/>
              </a:spcAft>
              <a:buFont typeface="Wingdings" pitchFamily="2" charset="2"/>
              <a:buChar char="ü"/>
              <a:defRPr/>
            </a:pPr>
            <a:r>
              <a:rPr lang="ru-RU" sz="2400" b="1" dirty="0">
                <a:solidFill>
                  <a:srgbClr val="0067B4"/>
                </a:solidFill>
                <a:latin typeface="+mn-lt"/>
                <a:cs typeface="+mn-cs"/>
              </a:rPr>
              <a:t>Оформление программы на языке программирования, включающее в себя: описание переменных и их типов, инициализацию нужных переменных, организацию ввода и обработки, организацию вывода.</a:t>
            </a:r>
          </a:p>
          <a:p>
            <a:pPr fontAlgn="auto">
              <a:spcBef>
                <a:spcPts val="0"/>
              </a:spcBef>
              <a:spcAft>
                <a:spcPts val="0"/>
              </a:spcAft>
              <a:buFont typeface="Wingdings" pitchFamily="2" charset="2"/>
              <a:buChar char="ü"/>
              <a:defRPr/>
            </a:pPr>
            <a:r>
              <a:rPr lang="ru-RU" sz="2400" b="1" dirty="0">
                <a:solidFill>
                  <a:srgbClr val="0067B4"/>
                </a:solidFill>
                <a:latin typeface="+mn-lt"/>
                <a:cs typeface="+mn-cs"/>
              </a:rPr>
              <a:t>Анализ программы , выявление ошибок на 2-3 подобранных самостоятельно тестах (кроме данного в задаче), коррекция.</a:t>
            </a:r>
          </a:p>
          <a:p>
            <a:pPr fontAlgn="auto">
              <a:spcBef>
                <a:spcPts val="0"/>
              </a:spcBef>
              <a:spcAft>
                <a:spcPts val="0"/>
              </a:spcAft>
              <a:defRPr/>
            </a:pPr>
            <a:r>
              <a:rPr lang="ru-RU" sz="2400" b="1" dirty="0">
                <a:solidFill>
                  <a:schemeClr val="bg1">
                    <a:lumMod val="95000"/>
                  </a:schemeClr>
                </a:solidFill>
                <a:latin typeface="+mn-lt"/>
                <a:cs typeface="+mn-cs"/>
              </a:rPr>
              <a:t> </a:t>
            </a:r>
          </a:p>
          <a:p>
            <a:pPr fontAlgn="auto">
              <a:spcBef>
                <a:spcPts val="0"/>
              </a:spcBef>
              <a:spcAft>
                <a:spcPts val="0"/>
              </a:spcAft>
              <a:defRPr/>
            </a:pPr>
            <a:endParaRPr lang="ru-RU" dirty="0">
              <a:latin typeface="+mn-lt"/>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4"/>
          <p:cNvSpPr txBox="1">
            <a:spLocks noChangeArrowheads="1"/>
          </p:cNvSpPr>
          <p:nvPr/>
        </p:nvSpPr>
        <p:spPr bwMode="auto">
          <a:xfrm>
            <a:off x="285750" y="273586"/>
            <a:ext cx="7429500" cy="830997"/>
          </a:xfrm>
          <a:prstGeom prst="rect">
            <a:avLst/>
          </a:prstGeom>
          <a:noFill/>
          <a:ln w="9525">
            <a:noFill/>
            <a:miter lim="800000"/>
            <a:headEnd/>
            <a:tailEnd/>
          </a:ln>
        </p:spPr>
        <p:txBody>
          <a:bodyPr>
            <a:spAutoFit/>
          </a:bodyPr>
          <a:lstStyle/>
          <a:p>
            <a:r>
              <a:rPr lang="ru-RU" altLang="ru-RU" sz="2400" b="1" u="sng" dirty="0" smtClean="0">
                <a:latin typeface="Arial" pitchFamily="34" charset="0"/>
              </a:rPr>
              <a:t>Пример 27А-1 (</a:t>
            </a:r>
            <a:r>
              <a:rPr lang="ru-RU" altLang="ru-RU" sz="2400" b="1" u="sng" dirty="0">
                <a:latin typeface="Arial" pitchFamily="34" charset="0"/>
              </a:rPr>
              <a:t>анализ решения из демоверсии КИМ </a:t>
            </a:r>
            <a:r>
              <a:rPr lang="ru-RU" altLang="ru-RU" sz="2400" b="1" u="sng" dirty="0" smtClean="0">
                <a:latin typeface="Arial" pitchFamily="34" charset="0"/>
              </a:rPr>
              <a:t>2016 </a:t>
            </a:r>
            <a:r>
              <a:rPr lang="ru-RU" altLang="ru-RU" sz="2400" b="1" u="sng" dirty="0">
                <a:latin typeface="Arial" pitchFamily="34" charset="0"/>
              </a:rPr>
              <a:t>года) </a:t>
            </a:r>
          </a:p>
        </p:txBody>
      </p:sp>
      <p:sp>
        <p:nvSpPr>
          <p:cNvPr id="6" name="Номер слайда 5"/>
          <p:cNvSpPr>
            <a:spLocks noGrp="1"/>
          </p:cNvSpPr>
          <p:nvPr>
            <p:ph type="sldNum" sz="quarter" idx="12"/>
          </p:nvPr>
        </p:nvSpPr>
        <p:spPr/>
        <p:txBody>
          <a:bodyPr/>
          <a:lstStyle/>
          <a:p>
            <a:pPr>
              <a:defRPr/>
            </a:pPr>
            <a:fld id="{2B633483-BA09-49C0-95B1-27C82963D7DE}" type="slidenum">
              <a:rPr lang="ru-RU"/>
              <a:pPr>
                <a:defRPr/>
              </a:pPr>
              <a:t>32</a:t>
            </a:fld>
            <a:endParaRPr lang="ru-RU"/>
          </a:p>
        </p:txBody>
      </p:sp>
      <p:sp>
        <p:nvSpPr>
          <p:cNvPr id="5" name="Прямоугольник 4"/>
          <p:cNvSpPr/>
          <p:nvPr/>
        </p:nvSpPr>
        <p:spPr>
          <a:xfrm>
            <a:off x="571472" y="939961"/>
            <a:ext cx="8143932" cy="5632311"/>
          </a:xfrm>
          <a:prstGeom prst="rect">
            <a:avLst/>
          </a:prstGeom>
        </p:spPr>
        <p:txBody>
          <a:bodyPr wrap="square">
            <a:spAutoFit/>
          </a:bodyPr>
          <a:lstStyle/>
          <a:p>
            <a:r>
              <a:rPr lang="ru-RU" sz="2400" b="1" dirty="0" smtClean="0"/>
              <a:t>В физической лаборатории проводится долговременный эксперимент по изучению гравитационного поля Земли. По каналу связи каждую минуту в лабораторию передаётся положительное целое число – текущее показание прибора «Сигма 2015». </a:t>
            </a:r>
          </a:p>
          <a:p>
            <a:r>
              <a:rPr lang="ru-RU" sz="2400" b="1" u="sng" dirty="0" smtClean="0"/>
              <a:t>Количество передаваемых чисел в серии известно и не превышает 10 000. Все числа не превышают 1000. </a:t>
            </a:r>
            <a:r>
              <a:rPr lang="ru-RU" sz="2400" b="1" dirty="0" smtClean="0"/>
              <a:t>Временем, в течение которого происходит передача, можно пренебречь.</a:t>
            </a:r>
          </a:p>
          <a:p>
            <a:endParaRPr lang="ru-RU" sz="2400" b="1" dirty="0" smtClean="0"/>
          </a:p>
          <a:p>
            <a:r>
              <a:rPr lang="ru-RU" sz="2400" b="1" dirty="0" smtClean="0"/>
              <a:t>Необходимо вычислить «бета-значение» серии показаний прибора – </a:t>
            </a:r>
            <a:r>
              <a:rPr lang="ru-RU" sz="2400" b="1" u="sng" dirty="0" smtClean="0"/>
              <a:t>минимальное чётное произведение двух показаний, между моментами передачи которых прошло не менее 6 минут. </a:t>
            </a:r>
            <a:r>
              <a:rPr lang="ru-RU" sz="2400" b="1" dirty="0" smtClean="0"/>
              <a:t>Если получить такое произведение не удаётся, ответ считается равным –1.</a:t>
            </a:r>
            <a:endParaRPr lang="ru-RU" sz="24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457200" y="71438"/>
            <a:ext cx="8229600" cy="1143000"/>
          </a:xfrm>
        </p:spPr>
        <p:txBody>
          <a:bodyPr>
            <a:normAutofit fontScale="90000"/>
          </a:bodyPr>
          <a:lstStyle/>
          <a:p>
            <a:pPr eaLnBrk="1" hangingPunct="1"/>
            <a:r>
              <a:rPr lang="ru-RU" altLang="ru-RU" sz="3600" b="1" dirty="0" smtClean="0">
                <a:solidFill>
                  <a:srgbClr val="FF0000"/>
                </a:solidFill>
              </a:rPr>
              <a:t>Решение задачи 27А имеет следующие обязательные составляющие:</a:t>
            </a:r>
          </a:p>
        </p:txBody>
      </p:sp>
      <p:sp>
        <p:nvSpPr>
          <p:cNvPr id="3" name="Номер слайда 2"/>
          <p:cNvSpPr>
            <a:spLocks noGrp="1"/>
          </p:cNvSpPr>
          <p:nvPr>
            <p:ph type="sldNum" sz="quarter" idx="12"/>
          </p:nvPr>
        </p:nvSpPr>
        <p:spPr/>
        <p:txBody>
          <a:bodyPr/>
          <a:lstStyle/>
          <a:p>
            <a:pPr>
              <a:defRPr/>
            </a:pPr>
            <a:fld id="{D76C3880-2EE3-41B1-92AB-2F40FE2D3EBB}" type="slidenum">
              <a:rPr lang="ru-RU"/>
              <a:pPr>
                <a:defRPr/>
              </a:pPr>
              <a:t>33</a:t>
            </a:fld>
            <a:endParaRPr lang="ru-RU"/>
          </a:p>
        </p:txBody>
      </p:sp>
      <p:graphicFrame>
        <p:nvGraphicFramePr>
          <p:cNvPr id="6" name="Схема 5"/>
          <p:cNvGraphicFramePr/>
          <p:nvPr/>
        </p:nvGraphicFramePr>
        <p:xfrm>
          <a:off x="214282" y="1357298"/>
          <a:ext cx="8929718"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2B633483-BA09-49C0-95B1-27C82963D7DE}" type="slidenum">
              <a:rPr lang="ru-RU"/>
              <a:pPr>
                <a:defRPr/>
              </a:pPr>
              <a:t>34</a:t>
            </a:fld>
            <a:endParaRPr lang="ru-RU"/>
          </a:p>
        </p:txBody>
      </p:sp>
      <p:sp>
        <p:nvSpPr>
          <p:cNvPr id="5" name="Прямоугольник 4"/>
          <p:cNvSpPr/>
          <p:nvPr/>
        </p:nvSpPr>
        <p:spPr>
          <a:xfrm>
            <a:off x="4322158" y="214290"/>
            <a:ext cx="4786346" cy="3416320"/>
          </a:xfrm>
          <a:prstGeom prst="rect">
            <a:avLst/>
          </a:prstGeom>
        </p:spPr>
        <p:txBody>
          <a:bodyPr wrap="square">
            <a:spAutoFit/>
          </a:bodyPr>
          <a:lstStyle/>
          <a:p>
            <a:r>
              <a:rPr lang="ru-RU" sz="2400" b="1" dirty="0">
                <a:solidFill>
                  <a:srgbClr val="0033CC"/>
                </a:solidFill>
              </a:rPr>
              <a:t>По каналу связи каждую минуту в лабораторию передаётся положительное целое </a:t>
            </a:r>
            <a:r>
              <a:rPr lang="ru-RU" sz="2400" b="1" dirty="0" smtClean="0">
                <a:solidFill>
                  <a:srgbClr val="0033CC"/>
                </a:solidFill>
              </a:rPr>
              <a:t>число… </a:t>
            </a:r>
          </a:p>
          <a:p>
            <a:endParaRPr lang="ru-RU" sz="2400" b="1" dirty="0">
              <a:solidFill>
                <a:srgbClr val="0033CC"/>
              </a:solidFill>
            </a:endParaRPr>
          </a:p>
          <a:p>
            <a:r>
              <a:rPr lang="ru-RU" sz="2400" b="1" dirty="0" smtClean="0">
                <a:solidFill>
                  <a:srgbClr val="0033CC"/>
                </a:solidFill>
              </a:rPr>
              <a:t> …Количество передаваемых чисел в серии известно и не превышает 10 000. </a:t>
            </a:r>
          </a:p>
          <a:p>
            <a:endParaRPr lang="ru-RU" sz="2400" b="1" dirty="0" smtClean="0">
              <a:solidFill>
                <a:srgbClr val="0033CC"/>
              </a:solidFill>
            </a:endParaRPr>
          </a:p>
          <a:p>
            <a:r>
              <a:rPr lang="ru-RU" sz="2400" b="1" dirty="0" smtClean="0">
                <a:solidFill>
                  <a:srgbClr val="0033CC"/>
                </a:solidFill>
              </a:rPr>
              <a:t>Все числа не превышают 1000.  …</a:t>
            </a:r>
            <a:endParaRPr lang="ru-RU" sz="2400" b="1" dirty="0" smtClean="0">
              <a:solidFill>
                <a:schemeClr val="bg1"/>
              </a:solidFill>
            </a:endParaRPr>
          </a:p>
        </p:txBody>
      </p:sp>
      <p:grpSp>
        <p:nvGrpSpPr>
          <p:cNvPr id="7" name="Группа 6"/>
          <p:cNvGrpSpPr/>
          <p:nvPr/>
        </p:nvGrpSpPr>
        <p:grpSpPr>
          <a:xfrm>
            <a:off x="214283" y="285728"/>
            <a:ext cx="3786214" cy="1857388"/>
            <a:chOff x="-26798" y="-122516"/>
            <a:chExt cx="6983077" cy="1428759"/>
          </a:xfrm>
        </p:grpSpPr>
        <p:sp>
          <p:nvSpPr>
            <p:cNvPr id="8" name="Скругленный прямоугольник 7"/>
            <p:cNvSpPr/>
            <p:nvPr/>
          </p:nvSpPr>
          <p:spPr>
            <a:xfrm>
              <a:off x="-26798" y="-122516"/>
              <a:ext cx="6983077" cy="1428759"/>
            </a:xfrm>
            <a:prstGeom prst="roundRect">
              <a:avLst>
                <a:gd name="adj" fmla="val 10000"/>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Скругленный прямоугольник 4"/>
            <p:cNvSpPr/>
            <p:nvPr/>
          </p:nvSpPr>
          <p:spPr>
            <a:xfrm>
              <a:off x="15048" y="-80669"/>
              <a:ext cx="6677717" cy="13450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ru-RU" altLang="ru-RU" sz="2400" b="1" kern="120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ru-RU" altLang="ru-RU" sz="2400" b="1" kern="1200" dirty="0" smtClean="0"/>
                <a:t>Описание используемых переменных, их типов, размера и типов элементов  массива</a:t>
              </a:r>
            </a:p>
            <a:p>
              <a:pPr marL="0" marR="0" lvl="0" indent="0" algn="l" defTabSz="914400" eaLnBrk="1" fontAlgn="auto" latinLnBrk="0" hangingPunct="1">
                <a:lnSpc>
                  <a:spcPct val="100000"/>
                </a:lnSpc>
                <a:spcBef>
                  <a:spcPct val="0"/>
                </a:spcBef>
                <a:spcAft>
                  <a:spcPts val="0"/>
                </a:spcAft>
                <a:buClrTx/>
                <a:buSzTx/>
                <a:buFontTx/>
                <a:buNone/>
                <a:tabLst/>
                <a:defRPr/>
              </a:pPr>
              <a:endParaRPr lang="ru-RU" altLang="ru-RU" sz="2400" b="1" kern="1200" dirty="0" smtClean="0"/>
            </a:p>
            <a:p>
              <a:pPr lvl="0" algn="l" defTabSz="666750">
                <a:lnSpc>
                  <a:spcPct val="90000"/>
                </a:lnSpc>
                <a:spcBef>
                  <a:spcPct val="0"/>
                </a:spcBef>
                <a:spcAft>
                  <a:spcPct val="35000"/>
                </a:spcAft>
              </a:pPr>
              <a:endParaRPr lang="ru-RU" sz="1300" kern="1200" dirty="0"/>
            </a:p>
          </p:txBody>
        </p:sp>
      </p:grpSp>
      <p:sp>
        <p:nvSpPr>
          <p:cNvPr id="10" name="Прямоугольник 9"/>
          <p:cNvSpPr/>
          <p:nvPr/>
        </p:nvSpPr>
        <p:spPr>
          <a:xfrm>
            <a:off x="214282" y="2357430"/>
            <a:ext cx="3929090" cy="3293209"/>
          </a:xfrm>
          <a:prstGeom prst="rect">
            <a:avLst/>
          </a:prstGeom>
          <a:solidFill>
            <a:srgbClr val="FFFF99"/>
          </a:solidFill>
        </p:spPr>
        <p:txBody>
          <a:bodyPr wrap="square">
            <a:spAutoFit/>
          </a:bodyPr>
          <a:lstStyle/>
          <a:p>
            <a:r>
              <a:rPr lang="ru-RU" sz="2400" b="1" dirty="0" err="1" smtClean="0"/>
              <a:t>const</a:t>
            </a:r>
            <a:r>
              <a:rPr lang="ru-RU" sz="2400" b="1" dirty="0" smtClean="0"/>
              <a:t> </a:t>
            </a:r>
            <a:r>
              <a:rPr lang="ru-RU" sz="2400" b="1" dirty="0" err="1" smtClean="0"/>
              <a:t>s</a:t>
            </a:r>
            <a:r>
              <a:rPr lang="ru-RU" sz="2400" b="1" dirty="0" smtClean="0"/>
              <a:t> = 6; </a:t>
            </a:r>
            <a:r>
              <a:rPr lang="ru-RU" sz="2000" b="1" i="1" dirty="0" smtClean="0"/>
              <a:t>//требуемое расстояние между показаниями</a:t>
            </a:r>
          </a:p>
          <a:p>
            <a:r>
              <a:rPr lang="en-US" sz="2400" b="1" dirty="0" err="1" smtClean="0"/>
              <a:t>var</a:t>
            </a:r>
            <a:endParaRPr lang="en-US" sz="2400" b="1" dirty="0" smtClean="0"/>
          </a:p>
          <a:p>
            <a:r>
              <a:rPr lang="en-US" sz="2400" b="1" dirty="0" smtClean="0"/>
              <a:t>N: integer;</a:t>
            </a:r>
          </a:p>
          <a:p>
            <a:r>
              <a:rPr lang="ru-RU" sz="2400" b="1" dirty="0" smtClean="0"/>
              <a:t>a: </a:t>
            </a:r>
            <a:r>
              <a:rPr lang="ru-RU" sz="2400" b="1" dirty="0" err="1" smtClean="0"/>
              <a:t>array</a:t>
            </a:r>
            <a:r>
              <a:rPr lang="ru-RU" sz="2400" b="1" dirty="0" smtClean="0"/>
              <a:t>[1..10000] </a:t>
            </a:r>
            <a:r>
              <a:rPr lang="ru-RU" sz="2400" b="1" dirty="0" err="1" smtClean="0"/>
              <a:t>of</a:t>
            </a:r>
            <a:r>
              <a:rPr lang="ru-RU" sz="2400" b="1" dirty="0" smtClean="0"/>
              <a:t> </a:t>
            </a:r>
            <a:r>
              <a:rPr lang="ru-RU" sz="2400" b="1" dirty="0" err="1" smtClean="0"/>
              <a:t>integer</a:t>
            </a:r>
            <a:r>
              <a:rPr lang="ru-RU" sz="2400" b="1" dirty="0" smtClean="0"/>
              <a:t>; //</a:t>
            </a:r>
            <a:r>
              <a:rPr lang="ru-RU" sz="2000" b="1" i="1" dirty="0" smtClean="0"/>
              <a:t>все показания прибора</a:t>
            </a:r>
          </a:p>
          <a:p>
            <a:r>
              <a:rPr lang="ru-RU" sz="2400" b="1" dirty="0" err="1" smtClean="0"/>
              <a:t>mp</a:t>
            </a:r>
            <a:r>
              <a:rPr lang="ru-RU" sz="2400" b="1" dirty="0" smtClean="0"/>
              <a:t>: </a:t>
            </a:r>
            <a:r>
              <a:rPr lang="ru-RU" sz="2400" b="1" dirty="0" err="1" smtClean="0"/>
              <a:t>integer</a:t>
            </a:r>
            <a:r>
              <a:rPr lang="ru-RU" sz="2400" b="1" dirty="0" smtClean="0"/>
              <a:t>; //</a:t>
            </a:r>
            <a:r>
              <a:rPr lang="ru-RU" sz="2000" b="1" i="1" dirty="0" smtClean="0"/>
              <a:t>мин значение </a:t>
            </a:r>
            <a:r>
              <a:rPr lang="ru-RU" sz="2000" b="1" i="1" dirty="0" err="1" smtClean="0"/>
              <a:t>произв-я</a:t>
            </a:r>
            <a:endParaRPr lang="ru-RU" sz="2000" b="1" i="1" dirty="0" smtClean="0"/>
          </a:p>
          <a:p>
            <a:r>
              <a:rPr lang="en-US" sz="2400" b="1" dirty="0" err="1" smtClean="0"/>
              <a:t>i</a:t>
            </a:r>
            <a:r>
              <a:rPr lang="en-US" sz="2400" b="1" dirty="0" smtClean="0"/>
              <a:t>, j: integer;</a:t>
            </a:r>
            <a:endParaRPr lang="ru-RU" sz="2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2B633483-BA09-49C0-95B1-27C82963D7DE}" type="slidenum">
              <a:rPr lang="ru-RU"/>
              <a:pPr>
                <a:defRPr/>
              </a:pPr>
              <a:t>35</a:t>
            </a:fld>
            <a:endParaRPr lang="ru-RU"/>
          </a:p>
        </p:txBody>
      </p:sp>
      <p:sp>
        <p:nvSpPr>
          <p:cNvPr id="5" name="Прямоугольник 4"/>
          <p:cNvSpPr/>
          <p:nvPr/>
        </p:nvSpPr>
        <p:spPr>
          <a:xfrm>
            <a:off x="4143372" y="214290"/>
            <a:ext cx="4786346" cy="2554545"/>
          </a:xfrm>
          <a:prstGeom prst="rect">
            <a:avLst/>
          </a:prstGeom>
        </p:spPr>
        <p:txBody>
          <a:bodyPr wrap="square">
            <a:spAutoFit/>
          </a:bodyPr>
          <a:lstStyle/>
          <a:p>
            <a:r>
              <a:rPr lang="ru-RU" sz="2000" b="1" dirty="0" smtClean="0">
                <a:solidFill>
                  <a:srgbClr val="0033CC"/>
                </a:solidFill>
              </a:rPr>
              <a:t>По каналу … передается положительное целое число –…</a:t>
            </a:r>
            <a:r>
              <a:rPr lang="en-US" sz="2000" b="1" dirty="0" smtClean="0">
                <a:solidFill>
                  <a:srgbClr val="0033CC"/>
                </a:solidFill>
              </a:rPr>
              <a:t> </a:t>
            </a:r>
            <a:r>
              <a:rPr lang="ru-RU" sz="2000" b="1" u="sng" dirty="0">
                <a:solidFill>
                  <a:srgbClr val="0033CC"/>
                </a:solidFill>
              </a:rPr>
              <a:t>Количество передаваемых чисел в серии известно и не превышает 10 000. Все числа не превышают 1000. </a:t>
            </a:r>
            <a:endParaRPr lang="ru-RU" sz="2000" b="1" u="sng" dirty="0" smtClean="0">
              <a:solidFill>
                <a:srgbClr val="0033CC"/>
              </a:solidFill>
            </a:endParaRPr>
          </a:p>
          <a:p>
            <a:endParaRPr lang="ru-RU" sz="2000" b="1" dirty="0" smtClean="0">
              <a:solidFill>
                <a:srgbClr val="0033CC"/>
              </a:solidFill>
            </a:endParaRPr>
          </a:p>
          <a:p>
            <a:r>
              <a:rPr lang="ru-RU" sz="2000" b="1" dirty="0" smtClean="0">
                <a:solidFill>
                  <a:srgbClr val="0033CC"/>
                </a:solidFill>
              </a:rPr>
              <a:t>Найти: минимальное </a:t>
            </a:r>
            <a:r>
              <a:rPr lang="ru-RU" sz="2000" b="1" dirty="0">
                <a:solidFill>
                  <a:srgbClr val="0033CC"/>
                </a:solidFill>
              </a:rPr>
              <a:t>чётное произведение двух </a:t>
            </a:r>
            <a:r>
              <a:rPr lang="ru-RU" sz="2000" b="1" dirty="0" smtClean="0">
                <a:solidFill>
                  <a:srgbClr val="0033CC"/>
                </a:solidFill>
              </a:rPr>
              <a:t>показаний</a:t>
            </a:r>
            <a:endParaRPr lang="ru-RU" sz="2000" b="1" dirty="0">
              <a:solidFill>
                <a:srgbClr val="0033CC"/>
              </a:solidFill>
            </a:endParaRPr>
          </a:p>
        </p:txBody>
      </p:sp>
      <p:grpSp>
        <p:nvGrpSpPr>
          <p:cNvPr id="2" name="Группа 6"/>
          <p:cNvGrpSpPr/>
          <p:nvPr/>
        </p:nvGrpSpPr>
        <p:grpSpPr>
          <a:xfrm>
            <a:off x="214283" y="285728"/>
            <a:ext cx="3143271" cy="1285884"/>
            <a:chOff x="-26798" y="-122516"/>
            <a:chExt cx="6983077" cy="1428759"/>
          </a:xfrm>
          <a:solidFill>
            <a:srgbClr val="0066CC"/>
          </a:solidFill>
        </p:grpSpPr>
        <p:sp>
          <p:nvSpPr>
            <p:cNvPr id="8" name="Скругленный прямоугольник 7"/>
            <p:cNvSpPr/>
            <p:nvPr/>
          </p:nvSpPr>
          <p:spPr>
            <a:xfrm>
              <a:off x="-26798" y="-122516"/>
              <a:ext cx="6983077" cy="142875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Скругленный прямоугольник 4"/>
            <p:cNvSpPr/>
            <p:nvPr/>
          </p:nvSpPr>
          <p:spPr>
            <a:xfrm>
              <a:off x="15048" y="-80669"/>
              <a:ext cx="6677717" cy="134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ru-RU" altLang="ru-RU" sz="2400" b="1" kern="1200" dirty="0" smtClean="0"/>
            </a:p>
            <a:p>
              <a:pPr marL="0" marR="0" lvl="0" indent="0" algn="l" defTabSz="914400" eaLnBrk="1" fontAlgn="auto" latinLnBrk="0" hangingPunct="1">
                <a:lnSpc>
                  <a:spcPct val="100000"/>
                </a:lnSpc>
                <a:spcBef>
                  <a:spcPct val="0"/>
                </a:spcBef>
                <a:spcAft>
                  <a:spcPts val="0"/>
                </a:spcAft>
                <a:buClrTx/>
                <a:buSzTx/>
                <a:buFontTx/>
                <a:buNone/>
                <a:tabLst/>
                <a:defRPr/>
              </a:pPr>
              <a:endParaRPr lang="ru-RU" altLang="ru-RU" sz="2400" b="1" kern="1200" dirty="0" smtClean="0"/>
            </a:p>
            <a:p>
              <a:pPr lvl="0" algn="l" defTabSz="666750">
                <a:lnSpc>
                  <a:spcPct val="90000"/>
                </a:lnSpc>
                <a:spcBef>
                  <a:spcPct val="0"/>
                </a:spcBef>
                <a:spcAft>
                  <a:spcPct val="35000"/>
                </a:spcAft>
              </a:pPr>
              <a:endParaRPr lang="ru-RU" sz="1300" kern="1200" dirty="0"/>
            </a:p>
          </p:txBody>
        </p:sp>
      </p:grpSp>
      <p:sp>
        <p:nvSpPr>
          <p:cNvPr id="10" name="Прямоугольник 9"/>
          <p:cNvSpPr/>
          <p:nvPr/>
        </p:nvSpPr>
        <p:spPr>
          <a:xfrm>
            <a:off x="142844" y="3429000"/>
            <a:ext cx="6072230" cy="2954655"/>
          </a:xfrm>
          <a:prstGeom prst="rect">
            <a:avLst/>
          </a:prstGeom>
          <a:solidFill>
            <a:srgbClr val="FFFF99"/>
          </a:solidFill>
        </p:spPr>
        <p:txBody>
          <a:bodyPr wrap="square">
            <a:spAutoFit/>
          </a:bodyPr>
          <a:lstStyle/>
          <a:p>
            <a:r>
              <a:rPr lang="en-US" sz="2400" b="1" dirty="0" smtClean="0"/>
              <a:t>begin</a:t>
            </a:r>
            <a:endParaRPr lang="ru-RU" sz="2400" b="1" dirty="0" smtClean="0"/>
          </a:p>
          <a:p>
            <a:r>
              <a:rPr lang="en-US" sz="2400" b="1" dirty="0" err="1" smtClean="0"/>
              <a:t>readln</a:t>
            </a:r>
            <a:r>
              <a:rPr lang="en-US" sz="2400" b="1" dirty="0" smtClean="0"/>
              <a:t>(N); //</a:t>
            </a:r>
            <a:r>
              <a:rPr lang="ru-RU" b="1" dirty="0" smtClean="0"/>
              <a:t>кол-во измерений</a:t>
            </a:r>
          </a:p>
          <a:p>
            <a:r>
              <a:rPr lang="en-US" sz="2400" b="1" dirty="0" smtClean="0"/>
              <a:t>mp := 1000 * 1000 + 1;</a:t>
            </a:r>
            <a:r>
              <a:rPr lang="ru-RU" b="1" i="1" dirty="0" smtClean="0"/>
              <a:t>// значение для минимума</a:t>
            </a:r>
            <a:endParaRPr lang="en-US" b="1" i="1" dirty="0" smtClean="0"/>
          </a:p>
          <a:p>
            <a:r>
              <a:rPr lang="pt-BR" sz="2400" b="1" dirty="0" smtClean="0"/>
              <a:t>for i:=1 to N do</a:t>
            </a:r>
            <a:r>
              <a:rPr lang="ru-RU" sz="2400" b="1" dirty="0" smtClean="0"/>
              <a:t> </a:t>
            </a:r>
            <a:r>
              <a:rPr lang="en-US" sz="2400" b="1" dirty="0" err="1" smtClean="0"/>
              <a:t>readln</a:t>
            </a:r>
            <a:r>
              <a:rPr lang="en-US" sz="2400" b="1" dirty="0" smtClean="0"/>
              <a:t>(a[</a:t>
            </a:r>
            <a:r>
              <a:rPr lang="en-US" sz="2400" b="1" dirty="0" err="1" smtClean="0"/>
              <a:t>i</a:t>
            </a:r>
            <a:r>
              <a:rPr lang="en-US" sz="2400" b="1" dirty="0" smtClean="0"/>
              <a:t>]);</a:t>
            </a:r>
            <a:r>
              <a:rPr lang="ru-RU" sz="2400" b="1" dirty="0" smtClean="0"/>
              <a:t> // </a:t>
            </a:r>
            <a:r>
              <a:rPr lang="ru-RU" b="1" i="1" dirty="0" smtClean="0"/>
              <a:t>организация считывания значений измерений и занесение их в массив</a:t>
            </a:r>
            <a:endParaRPr lang="en-US" b="1" i="1" dirty="0" smtClean="0"/>
          </a:p>
          <a:p>
            <a:endParaRPr lang="en-US" sz="2400" b="1" dirty="0" smtClean="0"/>
          </a:p>
          <a:p>
            <a:r>
              <a:rPr lang="ru-RU" sz="2400" b="1" dirty="0" smtClean="0"/>
              <a:t>…</a:t>
            </a:r>
            <a:endParaRPr lang="en-US" sz="2400" b="1" dirty="0" smtClean="0"/>
          </a:p>
          <a:p>
            <a:r>
              <a:rPr lang="en-US" sz="2400" b="1" dirty="0" smtClean="0"/>
              <a:t>end.</a:t>
            </a:r>
            <a:endParaRPr lang="ru-RU" sz="2400" b="1" dirty="0"/>
          </a:p>
        </p:txBody>
      </p:sp>
      <p:sp>
        <p:nvSpPr>
          <p:cNvPr id="11" name="Прямоугольник 10"/>
          <p:cNvSpPr/>
          <p:nvPr/>
        </p:nvSpPr>
        <p:spPr>
          <a:xfrm>
            <a:off x="428596" y="500042"/>
            <a:ext cx="2698175" cy="95410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ru-RU" altLang="ru-RU" sz="2800" b="1" dirty="0" smtClean="0">
                <a:solidFill>
                  <a:schemeClr val="bg1"/>
                </a:solidFill>
              </a:rPr>
              <a:t>Инициализация</a:t>
            </a:r>
          </a:p>
          <a:p>
            <a:pPr marL="0" marR="0" lvl="0" indent="0" defTabSz="914400" eaLnBrk="1" fontAlgn="auto" latinLnBrk="0" hangingPunct="1">
              <a:lnSpc>
                <a:spcPct val="100000"/>
              </a:lnSpc>
              <a:spcBef>
                <a:spcPts val="0"/>
              </a:spcBef>
              <a:spcAft>
                <a:spcPts val="0"/>
              </a:spcAft>
              <a:buClrTx/>
              <a:buSzTx/>
              <a:buFontTx/>
              <a:buNone/>
              <a:tabLst/>
              <a:defRPr/>
            </a:pPr>
            <a:r>
              <a:rPr lang="ru-RU" altLang="ru-RU" sz="2800" b="1" dirty="0" smtClean="0">
                <a:solidFill>
                  <a:schemeClr val="bg1"/>
                </a:solidFill>
              </a:rPr>
              <a:t> переменных</a:t>
            </a:r>
          </a:p>
        </p:txBody>
      </p:sp>
      <p:sp>
        <p:nvSpPr>
          <p:cNvPr id="13" name="Скругленный прямоугольник 12"/>
          <p:cNvSpPr/>
          <p:nvPr/>
        </p:nvSpPr>
        <p:spPr>
          <a:xfrm>
            <a:off x="785786" y="1571612"/>
            <a:ext cx="3143271" cy="714380"/>
          </a:xfrm>
          <a:prstGeom prst="roundRect">
            <a:avLst>
              <a:gd name="adj" fmla="val 10000"/>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ru-RU" sz="2800" b="1" dirty="0" smtClean="0"/>
              <a:t>Ввод данных</a:t>
            </a:r>
            <a:endParaRPr lang="ru-RU" sz="28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2B633483-BA09-49C0-95B1-27C82963D7DE}" type="slidenum">
              <a:rPr lang="ru-RU"/>
              <a:pPr>
                <a:defRPr/>
              </a:pPr>
              <a:t>36</a:t>
            </a:fld>
            <a:endParaRPr lang="ru-RU"/>
          </a:p>
        </p:txBody>
      </p:sp>
      <p:sp>
        <p:nvSpPr>
          <p:cNvPr id="5" name="Прямоугольник 4"/>
          <p:cNvSpPr/>
          <p:nvPr/>
        </p:nvSpPr>
        <p:spPr>
          <a:xfrm>
            <a:off x="4214810" y="214290"/>
            <a:ext cx="4786346" cy="2616101"/>
          </a:xfrm>
          <a:prstGeom prst="rect">
            <a:avLst/>
          </a:prstGeom>
        </p:spPr>
        <p:txBody>
          <a:bodyPr wrap="square">
            <a:spAutoFit/>
          </a:bodyPr>
          <a:lstStyle/>
          <a:p>
            <a:endParaRPr lang="ru-RU" sz="2400" b="1" dirty="0" smtClean="0">
              <a:solidFill>
                <a:schemeClr val="bg1"/>
              </a:solidFill>
            </a:endParaRPr>
          </a:p>
          <a:p>
            <a:r>
              <a:rPr lang="ru-RU" sz="2000" b="1" dirty="0" smtClean="0">
                <a:solidFill>
                  <a:srgbClr val="0033CC"/>
                </a:solidFill>
              </a:rPr>
              <a:t>Необходимо вычислить «бета-значение» серии показаний прибора – </a:t>
            </a:r>
            <a:r>
              <a:rPr lang="ru-RU" sz="2000" b="1" u="sng" dirty="0" smtClean="0">
                <a:solidFill>
                  <a:srgbClr val="0033CC"/>
                </a:solidFill>
              </a:rPr>
              <a:t>минимальное чётное произведение двух показаний, между моментами передачи которых прошло не менее 6 минут. </a:t>
            </a:r>
            <a:r>
              <a:rPr lang="ru-RU" sz="2000" b="1" dirty="0" smtClean="0">
                <a:solidFill>
                  <a:srgbClr val="0033CC"/>
                </a:solidFill>
              </a:rPr>
              <a:t>Если получить такое произведение не удаётся, ответ считается равным –1.</a:t>
            </a:r>
            <a:endParaRPr lang="ru-RU" sz="2000" b="1" dirty="0">
              <a:solidFill>
                <a:srgbClr val="0033CC"/>
              </a:solidFill>
            </a:endParaRPr>
          </a:p>
        </p:txBody>
      </p:sp>
      <p:grpSp>
        <p:nvGrpSpPr>
          <p:cNvPr id="2" name="Группа 6"/>
          <p:cNvGrpSpPr/>
          <p:nvPr/>
        </p:nvGrpSpPr>
        <p:grpSpPr>
          <a:xfrm>
            <a:off x="214283" y="285728"/>
            <a:ext cx="3786214" cy="1857388"/>
            <a:chOff x="-26798" y="-122516"/>
            <a:chExt cx="6983077" cy="1428759"/>
          </a:xfrm>
        </p:grpSpPr>
        <p:sp>
          <p:nvSpPr>
            <p:cNvPr id="8" name="Скругленный прямоугольник 7"/>
            <p:cNvSpPr/>
            <p:nvPr/>
          </p:nvSpPr>
          <p:spPr>
            <a:xfrm>
              <a:off x="-26798" y="-122516"/>
              <a:ext cx="6983077" cy="1428759"/>
            </a:xfrm>
            <a:prstGeom prst="roundRect">
              <a:avLst>
                <a:gd name="adj" fmla="val 10000"/>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Скругленный прямоугольник 4"/>
            <p:cNvSpPr/>
            <p:nvPr/>
          </p:nvSpPr>
          <p:spPr>
            <a:xfrm>
              <a:off x="15048" y="-80669"/>
              <a:ext cx="6677717" cy="13450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ru-RU" altLang="ru-RU" sz="2400" b="1" kern="120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ru-RU" altLang="ru-RU" sz="2400" b="1" kern="1200" dirty="0" smtClean="0"/>
                <a:t>Организация обработки массива</a:t>
              </a:r>
            </a:p>
            <a:p>
              <a:pPr lvl="0" algn="l" defTabSz="666750">
                <a:lnSpc>
                  <a:spcPct val="90000"/>
                </a:lnSpc>
                <a:spcBef>
                  <a:spcPct val="0"/>
                </a:spcBef>
                <a:spcAft>
                  <a:spcPct val="35000"/>
                </a:spcAft>
              </a:pPr>
              <a:endParaRPr lang="ru-RU" sz="1300" kern="1200" dirty="0"/>
            </a:p>
          </p:txBody>
        </p:sp>
      </p:grpSp>
      <p:sp>
        <p:nvSpPr>
          <p:cNvPr id="10" name="Прямоугольник 9"/>
          <p:cNvSpPr/>
          <p:nvPr/>
        </p:nvSpPr>
        <p:spPr>
          <a:xfrm>
            <a:off x="285720" y="3071810"/>
            <a:ext cx="7572428" cy="3539430"/>
          </a:xfrm>
          <a:prstGeom prst="rect">
            <a:avLst/>
          </a:prstGeom>
          <a:solidFill>
            <a:srgbClr val="FFFF99"/>
          </a:solidFill>
        </p:spPr>
        <p:txBody>
          <a:bodyPr wrap="square">
            <a:spAutoFit/>
          </a:bodyPr>
          <a:lstStyle/>
          <a:p>
            <a:r>
              <a:rPr lang="ru-RU" sz="2800" b="1" dirty="0" smtClean="0"/>
              <a:t>…</a:t>
            </a:r>
          </a:p>
          <a:p>
            <a:r>
              <a:rPr lang="en-US" sz="2800" b="1" dirty="0" smtClean="0"/>
              <a:t>for </a:t>
            </a:r>
            <a:r>
              <a:rPr lang="en-US" sz="2800" b="1" dirty="0" err="1" smtClean="0"/>
              <a:t>i</a:t>
            </a:r>
            <a:r>
              <a:rPr lang="en-US" sz="2800" b="1" dirty="0" smtClean="0"/>
              <a:t> := 1 to N-s do begin</a:t>
            </a:r>
          </a:p>
          <a:p>
            <a:r>
              <a:rPr lang="ru-RU" sz="2800" b="1" dirty="0" smtClean="0"/>
              <a:t>     </a:t>
            </a:r>
            <a:r>
              <a:rPr lang="en-US" sz="2800" b="1" dirty="0" smtClean="0"/>
              <a:t>for j := </a:t>
            </a:r>
            <a:r>
              <a:rPr lang="en-US" sz="2800" b="1" dirty="0" err="1" smtClean="0"/>
              <a:t>i+s</a:t>
            </a:r>
            <a:r>
              <a:rPr lang="en-US" sz="2800" b="1" dirty="0" smtClean="0"/>
              <a:t> to N do begin</a:t>
            </a:r>
          </a:p>
          <a:p>
            <a:r>
              <a:rPr lang="ru-RU" sz="2800" b="1" dirty="0" smtClean="0"/>
              <a:t>         </a:t>
            </a:r>
            <a:r>
              <a:rPr lang="en-US" sz="2800" b="1" dirty="0" smtClean="0"/>
              <a:t>if (a[</a:t>
            </a:r>
            <a:r>
              <a:rPr lang="en-US" sz="2800" b="1" dirty="0" err="1" smtClean="0"/>
              <a:t>i</a:t>
            </a:r>
            <a:r>
              <a:rPr lang="en-US" sz="2800" b="1" dirty="0" smtClean="0"/>
              <a:t>]*a[j] mod 2 = 0)</a:t>
            </a:r>
            <a:r>
              <a:rPr lang="ru-RU" sz="2800" b="1" dirty="0" smtClean="0"/>
              <a:t> </a:t>
            </a:r>
            <a:r>
              <a:rPr lang="en-US" sz="2800" b="1" dirty="0" smtClean="0"/>
              <a:t>and (a[</a:t>
            </a:r>
            <a:r>
              <a:rPr lang="en-US" sz="2800" b="1" dirty="0" err="1" smtClean="0"/>
              <a:t>i</a:t>
            </a:r>
            <a:r>
              <a:rPr lang="en-US" sz="2800" b="1" dirty="0" smtClean="0"/>
              <a:t>]*a[j] &lt; mp)</a:t>
            </a:r>
          </a:p>
          <a:p>
            <a:r>
              <a:rPr lang="ru-RU" sz="2800" b="1" dirty="0" smtClean="0"/>
              <a:t>         </a:t>
            </a:r>
            <a:r>
              <a:rPr lang="en-US" sz="2800" b="1" dirty="0" smtClean="0"/>
              <a:t>then mp := a[</a:t>
            </a:r>
            <a:r>
              <a:rPr lang="en-US" sz="2800" b="1" dirty="0" err="1" smtClean="0"/>
              <a:t>i</a:t>
            </a:r>
            <a:r>
              <a:rPr lang="en-US" sz="2800" b="1" dirty="0" smtClean="0"/>
              <a:t>]*a[j]</a:t>
            </a:r>
          </a:p>
          <a:p>
            <a:r>
              <a:rPr lang="ru-RU" sz="2800" b="1" dirty="0" smtClean="0"/>
              <a:t>     </a:t>
            </a:r>
            <a:r>
              <a:rPr lang="en-US" sz="2800" b="1" dirty="0" smtClean="0"/>
              <a:t>end;</a:t>
            </a:r>
          </a:p>
          <a:p>
            <a:r>
              <a:rPr lang="en-US" sz="2800" b="1" dirty="0" smtClean="0"/>
              <a:t>end;</a:t>
            </a:r>
            <a:endParaRPr lang="ru-RU" sz="2800" b="1" dirty="0" smtClean="0"/>
          </a:p>
          <a:p>
            <a:r>
              <a:rPr lang="ru-RU" sz="2800" b="1" dirty="0" smtClean="0"/>
              <a:t>…</a:t>
            </a:r>
            <a:endParaRPr lang="ru-RU" sz="28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2B633483-BA09-49C0-95B1-27C82963D7DE}" type="slidenum">
              <a:rPr lang="ru-RU"/>
              <a:pPr>
                <a:defRPr/>
              </a:pPr>
              <a:t>37</a:t>
            </a:fld>
            <a:endParaRPr lang="ru-RU"/>
          </a:p>
        </p:txBody>
      </p:sp>
      <p:sp>
        <p:nvSpPr>
          <p:cNvPr id="5" name="Прямоугольник 4"/>
          <p:cNvSpPr/>
          <p:nvPr/>
        </p:nvSpPr>
        <p:spPr>
          <a:xfrm>
            <a:off x="3571868" y="214290"/>
            <a:ext cx="5357850" cy="3046988"/>
          </a:xfrm>
          <a:prstGeom prst="rect">
            <a:avLst/>
          </a:prstGeom>
        </p:spPr>
        <p:txBody>
          <a:bodyPr wrap="square">
            <a:spAutoFit/>
          </a:bodyPr>
          <a:lstStyle/>
          <a:p>
            <a:r>
              <a:rPr lang="ru-RU" sz="2400" b="1" u="sng" dirty="0" smtClean="0">
                <a:solidFill>
                  <a:srgbClr val="0033CC"/>
                </a:solidFill>
              </a:rPr>
              <a:t>Необходимо вычислить «бета-значение» серии показаний прибора </a:t>
            </a:r>
            <a:r>
              <a:rPr lang="ru-RU" sz="2400" b="1" dirty="0" smtClean="0">
                <a:solidFill>
                  <a:srgbClr val="0033CC"/>
                </a:solidFill>
              </a:rPr>
              <a:t>– минимальное чётное произведение двух показаний, между моментами передачи которых прошло не менее 6 минут. </a:t>
            </a:r>
            <a:r>
              <a:rPr lang="ru-RU" sz="2400" b="1" u="sng" dirty="0" smtClean="0">
                <a:solidFill>
                  <a:srgbClr val="0033CC"/>
                </a:solidFill>
              </a:rPr>
              <a:t>Если получить такое произведение не удаётся, ответ считается равным –1.</a:t>
            </a:r>
            <a:endParaRPr lang="ru-RU" sz="2400" b="1" u="sng" dirty="0">
              <a:solidFill>
                <a:srgbClr val="0033CC"/>
              </a:solidFill>
            </a:endParaRPr>
          </a:p>
        </p:txBody>
      </p:sp>
      <p:grpSp>
        <p:nvGrpSpPr>
          <p:cNvPr id="2" name="Группа 6"/>
          <p:cNvGrpSpPr/>
          <p:nvPr/>
        </p:nvGrpSpPr>
        <p:grpSpPr>
          <a:xfrm>
            <a:off x="214283" y="285728"/>
            <a:ext cx="3143271" cy="1285884"/>
            <a:chOff x="-26798" y="-122516"/>
            <a:chExt cx="6983077" cy="1428759"/>
          </a:xfrm>
          <a:solidFill>
            <a:srgbClr val="0066CC"/>
          </a:solidFill>
        </p:grpSpPr>
        <p:sp>
          <p:nvSpPr>
            <p:cNvPr id="8" name="Скругленный прямоугольник 7"/>
            <p:cNvSpPr/>
            <p:nvPr/>
          </p:nvSpPr>
          <p:spPr>
            <a:xfrm>
              <a:off x="-26798" y="-122516"/>
              <a:ext cx="6983077" cy="142875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Скругленный прямоугольник 4"/>
            <p:cNvSpPr/>
            <p:nvPr/>
          </p:nvSpPr>
          <p:spPr>
            <a:xfrm>
              <a:off x="15048" y="-80669"/>
              <a:ext cx="6677717" cy="134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ru-RU" altLang="ru-RU" sz="2400" b="1" kern="1200" dirty="0" smtClean="0"/>
            </a:p>
            <a:p>
              <a:pPr marL="0" marR="0" lvl="0" indent="0" algn="l" defTabSz="914400" eaLnBrk="1" fontAlgn="auto" latinLnBrk="0" hangingPunct="1">
                <a:lnSpc>
                  <a:spcPct val="100000"/>
                </a:lnSpc>
                <a:spcBef>
                  <a:spcPct val="0"/>
                </a:spcBef>
                <a:spcAft>
                  <a:spcPts val="0"/>
                </a:spcAft>
                <a:buClrTx/>
                <a:buSzTx/>
                <a:buFontTx/>
                <a:buNone/>
                <a:tabLst/>
                <a:defRPr/>
              </a:pPr>
              <a:endParaRPr lang="ru-RU" altLang="ru-RU" sz="2400" b="1" kern="1200" dirty="0" smtClean="0"/>
            </a:p>
            <a:p>
              <a:pPr lvl="0" algn="l" defTabSz="666750">
                <a:lnSpc>
                  <a:spcPct val="90000"/>
                </a:lnSpc>
                <a:spcBef>
                  <a:spcPct val="0"/>
                </a:spcBef>
                <a:spcAft>
                  <a:spcPct val="35000"/>
                </a:spcAft>
              </a:pPr>
              <a:endParaRPr lang="ru-RU" sz="1300" kern="1200" dirty="0"/>
            </a:p>
          </p:txBody>
        </p:sp>
      </p:grpSp>
      <p:sp>
        <p:nvSpPr>
          <p:cNvPr id="10" name="Прямоугольник 9"/>
          <p:cNvSpPr/>
          <p:nvPr/>
        </p:nvSpPr>
        <p:spPr>
          <a:xfrm>
            <a:off x="142844" y="3429000"/>
            <a:ext cx="8001056" cy="2339102"/>
          </a:xfrm>
          <a:prstGeom prst="rect">
            <a:avLst/>
          </a:prstGeom>
          <a:solidFill>
            <a:srgbClr val="FFFF99"/>
          </a:solidFill>
        </p:spPr>
        <p:txBody>
          <a:bodyPr wrap="square">
            <a:spAutoFit/>
          </a:bodyPr>
          <a:lstStyle/>
          <a:p>
            <a:endParaRPr lang="en-US" sz="2400" b="1" dirty="0" smtClean="0"/>
          </a:p>
          <a:p>
            <a:r>
              <a:rPr lang="ru-RU" sz="2400" b="1" dirty="0" smtClean="0"/>
              <a:t>…</a:t>
            </a:r>
          </a:p>
          <a:p>
            <a:r>
              <a:rPr lang="en-US" sz="2800" b="1" dirty="0" smtClean="0"/>
              <a:t>if mp = 1000 * 1000 + 1 then </a:t>
            </a:r>
            <a:r>
              <a:rPr lang="en-US" sz="2800" b="1" dirty="0" err="1" smtClean="0"/>
              <a:t>writeln</a:t>
            </a:r>
            <a:r>
              <a:rPr lang="en-US" sz="2800" b="1" dirty="0" smtClean="0"/>
              <a:t>(‘ -1’</a:t>
            </a:r>
            <a:r>
              <a:rPr lang="ru-RU" sz="2800" b="1" dirty="0" smtClean="0"/>
              <a:t> </a:t>
            </a:r>
            <a:r>
              <a:rPr lang="en-US" sz="2800" b="1" dirty="0" smtClean="0"/>
              <a:t>) else </a:t>
            </a:r>
          </a:p>
          <a:p>
            <a:r>
              <a:rPr lang="en-US" sz="2800" b="1" dirty="0" err="1" smtClean="0"/>
              <a:t>writeln</a:t>
            </a:r>
            <a:r>
              <a:rPr lang="en-US" sz="2800" b="1" dirty="0" smtClean="0"/>
              <a:t>(mp); // </a:t>
            </a:r>
            <a:r>
              <a:rPr lang="ru-RU" sz="2800" b="1" dirty="0" smtClean="0"/>
              <a:t> </a:t>
            </a:r>
            <a:r>
              <a:rPr lang="ru-RU" b="1" i="1" dirty="0" smtClean="0"/>
              <a:t>если значение </a:t>
            </a:r>
            <a:r>
              <a:rPr lang="en-US" b="1" i="1" dirty="0" smtClean="0"/>
              <a:t>mp </a:t>
            </a:r>
            <a:r>
              <a:rPr lang="ru-RU" b="1" i="1" dirty="0" smtClean="0"/>
              <a:t> в массиве не изменилось, то нужное произведение элементов не найдено и надо выводить  -1</a:t>
            </a:r>
            <a:endParaRPr lang="en-US" b="1" i="1" dirty="0" smtClean="0"/>
          </a:p>
          <a:p>
            <a:r>
              <a:rPr lang="ru-RU" sz="2400" b="1" dirty="0" smtClean="0"/>
              <a:t>…</a:t>
            </a:r>
            <a:endParaRPr lang="en-US" sz="2400" b="1" dirty="0" smtClean="0"/>
          </a:p>
        </p:txBody>
      </p:sp>
      <p:sp>
        <p:nvSpPr>
          <p:cNvPr id="11" name="Прямоугольник 10"/>
          <p:cNvSpPr/>
          <p:nvPr/>
        </p:nvSpPr>
        <p:spPr>
          <a:xfrm>
            <a:off x="428596" y="500042"/>
            <a:ext cx="2313454" cy="138499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ru-RU" altLang="ru-RU" sz="2800" b="1" dirty="0" smtClean="0">
                <a:solidFill>
                  <a:schemeClr val="bg1"/>
                </a:solidFill>
              </a:rPr>
              <a:t>Организация </a:t>
            </a:r>
          </a:p>
          <a:p>
            <a:pPr marL="0" marR="0" lvl="0" indent="0" defTabSz="914400" eaLnBrk="1" fontAlgn="auto" latinLnBrk="0" hangingPunct="1">
              <a:lnSpc>
                <a:spcPct val="100000"/>
              </a:lnSpc>
              <a:spcBef>
                <a:spcPts val="0"/>
              </a:spcBef>
              <a:spcAft>
                <a:spcPts val="0"/>
              </a:spcAft>
              <a:buClrTx/>
              <a:buSzTx/>
              <a:buFontTx/>
              <a:buNone/>
              <a:tabLst/>
              <a:defRPr/>
            </a:pPr>
            <a:r>
              <a:rPr lang="ru-RU" altLang="ru-RU" sz="2800" b="1" dirty="0" smtClean="0">
                <a:solidFill>
                  <a:schemeClr val="bg1"/>
                </a:solidFill>
              </a:rPr>
              <a:t>вывода</a:t>
            </a:r>
          </a:p>
          <a:p>
            <a:pPr marL="0" marR="0" lvl="0" indent="0" defTabSz="914400" eaLnBrk="1" fontAlgn="auto" latinLnBrk="0" hangingPunct="1">
              <a:lnSpc>
                <a:spcPct val="100000"/>
              </a:lnSpc>
              <a:spcBef>
                <a:spcPts val="0"/>
              </a:spcBef>
              <a:spcAft>
                <a:spcPts val="0"/>
              </a:spcAft>
              <a:buClrTx/>
              <a:buSzTx/>
              <a:buFontTx/>
              <a:buNone/>
              <a:tabLst/>
              <a:defRPr/>
            </a:pPr>
            <a:r>
              <a:rPr lang="ru-RU" altLang="ru-RU" sz="2800" b="1" dirty="0" smtClean="0">
                <a:solidFill>
                  <a:schemeClr val="bg1"/>
                </a:solidFill>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142844" y="-71462"/>
            <a:ext cx="8858312" cy="1143000"/>
          </a:xfrm>
        </p:spPr>
        <p:txBody>
          <a:bodyPr/>
          <a:lstStyle/>
          <a:p>
            <a:pPr algn="r"/>
            <a:r>
              <a:rPr lang="ru-RU" sz="2800" b="1" dirty="0" smtClean="0">
                <a:solidFill>
                  <a:srgbClr val="FF0000"/>
                </a:solidFill>
              </a:rPr>
              <a:t>Общий вид решения задачи 27А на языке Паскаль </a:t>
            </a:r>
            <a:r>
              <a:rPr lang="en-US" sz="2800" b="1" dirty="0" smtClean="0">
                <a:solidFill>
                  <a:srgbClr val="FF0000"/>
                </a:solidFill>
              </a:rPr>
              <a:t>ABC.net</a:t>
            </a:r>
            <a:r>
              <a:rPr lang="ru-RU" sz="2800" b="1" dirty="0" smtClean="0">
                <a:solidFill>
                  <a:srgbClr val="FF0000"/>
                </a:solidFill>
              </a:rPr>
              <a:t> </a:t>
            </a:r>
            <a:endParaRPr lang="ru-RU" sz="2800" b="1" dirty="0">
              <a:solidFill>
                <a:srgbClr val="FF0000"/>
              </a:solidFill>
            </a:endParaRPr>
          </a:p>
        </p:txBody>
      </p:sp>
      <p:sp>
        <p:nvSpPr>
          <p:cNvPr id="6" name="Номер слайда 5"/>
          <p:cNvSpPr>
            <a:spLocks noGrp="1"/>
          </p:cNvSpPr>
          <p:nvPr>
            <p:ph type="sldNum" sz="quarter" idx="12"/>
          </p:nvPr>
        </p:nvSpPr>
        <p:spPr/>
        <p:txBody>
          <a:bodyPr/>
          <a:lstStyle/>
          <a:p>
            <a:pPr>
              <a:defRPr/>
            </a:pPr>
            <a:fld id="{2B633483-BA09-49C0-95B1-27C82963D7DE}" type="slidenum">
              <a:rPr lang="ru-RU"/>
              <a:pPr>
                <a:defRPr/>
              </a:pPr>
              <a:t>38</a:t>
            </a:fld>
            <a:endParaRPr lang="ru-RU" dirty="0"/>
          </a:p>
        </p:txBody>
      </p:sp>
      <p:sp>
        <p:nvSpPr>
          <p:cNvPr id="5" name="Прямоугольник 4"/>
          <p:cNvSpPr/>
          <p:nvPr/>
        </p:nvSpPr>
        <p:spPr>
          <a:xfrm>
            <a:off x="4000496" y="928670"/>
            <a:ext cx="5000660" cy="2031325"/>
          </a:xfrm>
          <a:prstGeom prst="rect">
            <a:avLst/>
          </a:prstGeom>
        </p:spPr>
        <p:txBody>
          <a:bodyPr wrap="square">
            <a:spAutoFit/>
          </a:bodyPr>
          <a:lstStyle/>
          <a:p>
            <a:r>
              <a:rPr lang="ru-RU" b="1" u="sng" dirty="0" smtClean="0">
                <a:solidFill>
                  <a:srgbClr val="0033CC"/>
                </a:solidFill>
              </a:rPr>
              <a:t>Необходимо вычислить «бета-значение» серии показаний прибора </a:t>
            </a:r>
            <a:r>
              <a:rPr lang="ru-RU" b="1" dirty="0" smtClean="0">
                <a:solidFill>
                  <a:srgbClr val="0033CC"/>
                </a:solidFill>
              </a:rPr>
              <a:t>– минимальное чётное произведение двух показаний, между моментами передачи которых прошло не менее 6 минут. </a:t>
            </a:r>
            <a:r>
              <a:rPr lang="ru-RU" b="1" u="sng" dirty="0" smtClean="0">
                <a:solidFill>
                  <a:srgbClr val="0033CC"/>
                </a:solidFill>
              </a:rPr>
              <a:t>Если получить такое произведение не удаётся, ответ считается равным –1.</a:t>
            </a:r>
            <a:endParaRPr lang="ru-RU" b="1" u="sng" dirty="0">
              <a:solidFill>
                <a:srgbClr val="0033CC"/>
              </a:solidFill>
            </a:endParaRPr>
          </a:p>
        </p:txBody>
      </p:sp>
      <p:sp>
        <p:nvSpPr>
          <p:cNvPr id="13" name="Прямоугольник 12"/>
          <p:cNvSpPr/>
          <p:nvPr/>
        </p:nvSpPr>
        <p:spPr>
          <a:xfrm>
            <a:off x="0" y="500042"/>
            <a:ext cx="3929090" cy="2308324"/>
          </a:xfrm>
          <a:prstGeom prst="rect">
            <a:avLst/>
          </a:prstGeom>
          <a:solidFill>
            <a:srgbClr val="FFFF99"/>
          </a:solidFill>
        </p:spPr>
        <p:txBody>
          <a:bodyPr wrap="square">
            <a:spAutoFit/>
          </a:bodyPr>
          <a:lstStyle/>
          <a:p>
            <a:r>
              <a:rPr lang="ru-RU" sz="2400" b="1" dirty="0" err="1" smtClean="0"/>
              <a:t>const</a:t>
            </a:r>
            <a:r>
              <a:rPr lang="ru-RU" sz="2400" b="1" dirty="0" smtClean="0"/>
              <a:t> </a:t>
            </a:r>
            <a:r>
              <a:rPr lang="ru-RU" sz="2400" b="1" dirty="0" err="1" smtClean="0"/>
              <a:t>s</a:t>
            </a:r>
            <a:r>
              <a:rPr lang="ru-RU" sz="2400" b="1" dirty="0" smtClean="0"/>
              <a:t> = 6; </a:t>
            </a:r>
            <a:r>
              <a:rPr lang="ru-RU" sz="2000" b="1" i="1" dirty="0" smtClean="0"/>
              <a:t>//</a:t>
            </a:r>
          </a:p>
          <a:p>
            <a:r>
              <a:rPr lang="en-US" sz="2400" b="1" dirty="0" err="1" smtClean="0"/>
              <a:t>var</a:t>
            </a:r>
            <a:endParaRPr lang="en-US" sz="2400" b="1" dirty="0" smtClean="0"/>
          </a:p>
          <a:p>
            <a:r>
              <a:rPr lang="en-US" sz="2400" b="1" dirty="0" smtClean="0"/>
              <a:t>N: integer;</a:t>
            </a:r>
          </a:p>
          <a:p>
            <a:r>
              <a:rPr lang="ru-RU" sz="2400" b="1" dirty="0" smtClean="0"/>
              <a:t>a: </a:t>
            </a:r>
            <a:r>
              <a:rPr lang="ru-RU" sz="2400" b="1" dirty="0" err="1" smtClean="0"/>
              <a:t>array</a:t>
            </a:r>
            <a:r>
              <a:rPr lang="ru-RU" sz="2400" b="1" dirty="0" smtClean="0"/>
              <a:t>[1..10000] </a:t>
            </a:r>
            <a:r>
              <a:rPr lang="ru-RU" sz="2400" b="1" dirty="0" err="1" smtClean="0"/>
              <a:t>of</a:t>
            </a:r>
            <a:r>
              <a:rPr lang="ru-RU" sz="2400" b="1" dirty="0" smtClean="0"/>
              <a:t> </a:t>
            </a:r>
            <a:r>
              <a:rPr lang="ru-RU" sz="2400" b="1" dirty="0" err="1" smtClean="0"/>
              <a:t>integer</a:t>
            </a:r>
            <a:r>
              <a:rPr lang="ru-RU" sz="2400" b="1" dirty="0" smtClean="0"/>
              <a:t>; </a:t>
            </a:r>
            <a:endParaRPr lang="ru-RU" sz="2000" b="1" i="1" dirty="0" smtClean="0"/>
          </a:p>
          <a:p>
            <a:r>
              <a:rPr lang="ru-RU" sz="2400" b="1" dirty="0" err="1" smtClean="0"/>
              <a:t>mp</a:t>
            </a:r>
            <a:r>
              <a:rPr lang="ru-RU" sz="2400" b="1" dirty="0" smtClean="0"/>
              <a:t>: </a:t>
            </a:r>
            <a:r>
              <a:rPr lang="ru-RU" sz="2400" b="1" dirty="0" err="1" smtClean="0"/>
              <a:t>integer</a:t>
            </a:r>
            <a:r>
              <a:rPr lang="ru-RU" sz="2400" b="1" dirty="0" smtClean="0"/>
              <a:t>; </a:t>
            </a:r>
            <a:endParaRPr lang="ru-RU" sz="2000" b="1" i="1" dirty="0" smtClean="0"/>
          </a:p>
          <a:p>
            <a:r>
              <a:rPr lang="en-US" sz="2400" b="1" dirty="0" err="1" smtClean="0"/>
              <a:t>i</a:t>
            </a:r>
            <a:r>
              <a:rPr lang="en-US" sz="2400" b="1" dirty="0" smtClean="0"/>
              <a:t>, j: integer;</a:t>
            </a:r>
            <a:endParaRPr lang="ru-RU" sz="2400" b="1" dirty="0"/>
          </a:p>
        </p:txBody>
      </p:sp>
      <p:sp>
        <p:nvSpPr>
          <p:cNvPr id="14" name="Прямоугольник 13"/>
          <p:cNvSpPr/>
          <p:nvPr/>
        </p:nvSpPr>
        <p:spPr>
          <a:xfrm>
            <a:off x="0" y="2928934"/>
            <a:ext cx="6072230" cy="3785652"/>
          </a:xfrm>
          <a:prstGeom prst="rect">
            <a:avLst/>
          </a:prstGeom>
          <a:solidFill>
            <a:srgbClr val="FFFF99"/>
          </a:solidFill>
        </p:spPr>
        <p:txBody>
          <a:bodyPr wrap="square">
            <a:spAutoFit/>
          </a:bodyPr>
          <a:lstStyle/>
          <a:p>
            <a:r>
              <a:rPr lang="en-US" sz="2400" b="1" dirty="0" smtClean="0"/>
              <a:t>begin</a:t>
            </a:r>
            <a:endParaRPr lang="ru-RU" sz="2400" b="1" dirty="0" smtClean="0"/>
          </a:p>
          <a:p>
            <a:r>
              <a:rPr lang="en-US" sz="2400" b="1" dirty="0" err="1" smtClean="0"/>
              <a:t>readln</a:t>
            </a:r>
            <a:r>
              <a:rPr lang="en-US" sz="2400" b="1" dirty="0" smtClean="0"/>
              <a:t>(N); </a:t>
            </a:r>
            <a:endParaRPr lang="ru-RU" b="1" dirty="0" smtClean="0"/>
          </a:p>
          <a:p>
            <a:r>
              <a:rPr lang="en-US" sz="2400" b="1" dirty="0" smtClean="0"/>
              <a:t>mp := 1000 * 1000 + 1;</a:t>
            </a:r>
            <a:r>
              <a:rPr lang="ru-RU" b="1" i="1" dirty="0" smtClean="0"/>
              <a:t>// значение для минимума</a:t>
            </a:r>
            <a:endParaRPr lang="en-US" b="1" i="1" dirty="0" smtClean="0"/>
          </a:p>
          <a:p>
            <a:r>
              <a:rPr lang="pt-BR" sz="2400" b="1" dirty="0" smtClean="0"/>
              <a:t>for i:=1 to N do</a:t>
            </a:r>
            <a:r>
              <a:rPr lang="ru-RU" sz="2400" b="1" dirty="0" smtClean="0"/>
              <a:t> </a:t>
            </a:r>
            <a:r>
              <a:rPr lang="en-US" sz="2400" b="1" dirty="0" err="1" smtClean="0"/>
              <a:t>readln</a:t>
            </a:r>
            <a:r>
              <a:rPr lang="en-US" sz="2400" b="1" dirty="0" smtClean="0"/>
              <a:t>(a[</a:t>
            </a:r>
            <a:r>
              <a:rPr lang="en-US" sz="2400" b="1" dirty="0" err="1" smtClean="0"/>
              <a:t>i</a:t>
            </a:r>
            <a:r>
              <a:rPr lang="en-US" sz="2400" b="1" dirty="0" smtClean="0"/>
              <a:t>]);</a:t>
            </a:r>
            <a:r>
              <a:rPr lang="ru-RU" sz="2400" b="1" dirty="0" smtClean="0"/>
              <a:t> </a:t>
            </a:r>
            <a:endParaRPr lang="en-US" b="1" i="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r>
              <a:rPr lang="en-US" sz="2400" b="1" dirty="0" smtClean="0"/>
              <a:t>end.</a:t>
            </a:r>
            <a:endParaRPr lang="ru-RU" sz="2400" b="1" dirty="0"/>
          </a:p>
        </p:txBody>
      </p:sp>
      <p:sp>
        <p:nvSpPr>
          <p:cNvPr id="16" name="Прямоугольная выноска 15"/>
          <p:cNvSpPr/>
          <p:nvPr/>
        </p:nvSpPr>
        <p:spPr>
          <a:xfrm>
            <a:off x="3786182" y="4071942"/>
            <a:ext cx="5143536" cy="1928826"/>
          </a:xfrm>
          <a:prstGeom prst="wedgeRectCallout">
            <a:avLst>
              <a:gd name="adj1" fmla="val -119209"/>
              <a:gd name="adj2" fmla="val 151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for </a:t>
            </a:r>
            <a:r>
              <a:rPr lang="en-US" b="1" dirty="0" err="1" smtClean="0">
                <a:solidFill>
                  <a:schemeClr val="tx1"/>
                </a:solidFill>
              </a:rPr>
              <a:t>i</a:t>
            </a:r>
            <a:r>
              <a:rPr lang="en-US" b="1" dirty="0" smtClean="0">
                <a:solidFill>
                  <a:schemeClr val="tx1"/>
                </a:solidFill>
              </a:rPr>
              <a:t> := 1 to N-s do begin</a:t>
            </a:r>
          </a:p>
          <a:p>
            <a:r>
              <a:rPr lang="ru-RU" b="1" dirty="0" smtClean="0">
                <a:solidFill>
                  <a:schemeClr val="tx1"/>
                </a:solidFill>
              </a:rPr>
              <a:t>     </a:t>
            </a:r>
            <a:r>
              <a:rPr lang="en-US" b="1" dirty="0" smtClean="0">
                <a:solidFill>
                  <a:schemeClr val="tx1"/>
                </a:solidFill>
              </a:rPr>
              <a:t>for j := </a:t>
            </a:r>
            <a:r>
              <a:rPr lang="en-US" b="1" dirty="0" err="1" smtClean="0">
                <a:solidFill>
                  <a:schemeClr val="tx1"/>
                </a:solidFill>
              </a:rPr>
              <a:t>i+s</a:t>
            </a:r>
            <a:r>
              <a:rPr lang="en-US" b="1" dirty="0" smtClean="0">
                <a:solidFill>
                  <a:schemeClr val="tx1"/>
                </a:solidFill>
              </a:rPr>
              <a:t> to N do begin</a:t>
            </a:r>
          </a:p>
          <a:p>
            <a:r>
              <a:rPr lang="ru-RU" b="1" dirty="0" smtClean="0">
                <a:solidFill>
                  <a:schemeClr val="tx1"/>
                </a:solidFill>
              </a:rPr>
              <a:t>         </a:t>
            </a:r>
            <a:r>
              <a:rPr lang="en-US" b="1" dirty="0" smtClean="0">
                <a:solidFill>
                  <a:schemeClr val="tx1"/>
                </a:solidFill>
              </a:rPr>
              <a:t>if (a[</a:t>
            </a:r>
            <a:r>
              <a:rPr lang="en-US" b="1" dirty="0" err="1" smtClean="0">
                <a:solidFill>
                  <a:schemeClr val="tx1"/>
                </a:solidFill>
              </a:rPr>
              <a:t>i</a:t>
            </a:r>
            <a:r>
              <a:rPr lang="en-US" b="1" dirty="0" smtClean="0">
                <a:solidFill>
                  <a:schemeClr val="tx1"/>
                </a:solidFill>
              </a:rPr>
              <a:t>]*a[j] mod 2 = 0)</a:t>
            </a:r>
            <a:r>
              <a:rPr lang="ru-RU" b="1" dirty="0" smtClean="0">
                <a:solidFill>
                  <a:schemeClr val="tx1"/>
                </a:solidFill>
              </a:rPr>
              <a:t> </a:t>
            </a:r>
            <a:r>
              <a:rPr lang="en-US" b="1" dirty="0" smtClean="0">
                <a:solidFill>
                  <a:schemeClr val="tx1"/>
                </a:solidFill>
              </a:rPr>
              <a:t>and (a[</a:t>
            </a:r>
            <a:r>
              <a:rPr lang="en-US" b="1" dirty="0" err="1" smtClean="0">
                <a:solidFill>
                  <a:schemeClr val="tx1"/>
                </a:solidFill>
              </a:rPr>
              <a:t>i</a:t>
            </a:r>
            <a:r>
              <a:rPr lang="en-US" b="1" dirty="0" smtClean="0">
                <a:solidFill>
                  <a:schemeClr val="tx1"/>
                </a:solidFill>
              </a:rPr>
              <a:t>]*a[j] &lt; mp)</a:t>
            </a:r>
          </a:p>
          <a:p>
            <a:r>
              <a:rPr lang="ru-RU" b="1" dirty="0" smtClean="0">
                <a:solidFill>
                  <a:schemeClr val="tx1"/>
                </a:solidFill>
              </a:rPr>
              <a:t>         </a:t>
            </a:r>
            <a:r>
              <a:rPr lang="en-US" b="1" dirty="0" smtClean="0">
                <a:solidFill>
                  <a:schemeClr val="tx1"/>
                </a:solidFill>
              </a:rPr>
              <a:t>then mp := a[</a:t>
            </a:r>
            <a:r>
              <a:rPr lang="en-US" b="1" dirty="0" err="1" smtClean="0">
                <a:solidFill>
                  <a:schemeClr val="tx1"/>
                </a:solidFill>
              </a:rPr>
              <a:t>i</a:t>
            </a:r>
            <a:r>
              <a:rPr lang="en-US" b="1" dirty="0" smtClean="0">
                <a:solidFill>
                  <a:schemeClr val="tx1"/>
                </a:solidFill>
              </a:rPr>
              <a:t>]*a[j]</a:t>
            </a:r>
          </a:p>
          <a:p>
            <a:r>
              <a:rPr lang="ru-RU" b="1" dirty="0" smtClean="0">
                <a:solidFill>
                  <a:schemeClr val="tx1"/>
                </a:solidFill>
              </a:rPr>
              <a:t>     </a:t>
            </a:r>
            <a:r>
              <a:rPr lang="en-US" b="1" dirty="0" smtClean="0">
                <a:solidFill>
                  <a:schemeClr val="tx1"/>
                </a:solidFill>
              </a:rPr>
              <a:t>end;</a:t>
            </a:r>
          </a:p>
          <a:p>
            <a:r>
              <a:rPr lang="en-US" b="1" dirty="0" smtClean="0">
                <a:solidFill>
                  <a:schemeClr val="tx1"/>
                </a:solidFill>
              </a:rPr>
              <a:t>End;</a:t>
            </a:r>
            <a:endParaRPr lang="ru-RU" b="1" dirty="0" smtClean="0">
              <a:solidFill>
                <a:schemeClr val="tx1"/>
              </a:solidFill>
            </a:endParaRPr>
          </a:p>
        </p:txBody>
      </p:sp>
      <p:sp>
        <p:nvSpPr>
          <p:cNvPr id="17" name="Прямоугольная выноска 16"/>
          <p:cNvSpPr/>
          <p:nvPr/>
        </p:nvSpPr>
        <p:spPr>
          <a:xfrm>
            <a:off x="1714480" y="6072206"/>
            <a:ext cx="4873744" cy="571504"/>
          </a:xfrm>
          <a:prstGeom prst="wedgeRectCallout">
            <a:avLst>
              <a:gd name="adj1" fmla="val -83155"/>
              <a:gd name="adj2" fmla="val -86713"/>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if mp = 1000 * 1000 + 1 then </a:t>
            </a:r>
            <a:r>
              <a:rPr lang="en-US" b="1" dirty="0" err="1" smtClean="0">
                <a:solidFill>
                  <a:schemeClr val="tx1"/>
                </a:solidFill>
              </a:rPr>
              <a:t>writeln</a:t>
            </a:r>
            <a:r>
              <a:rPr lang="en-US" b="1" dirty="0" smtClean="0">
                <a:solidFill>
                  <a:schemeClr val="tx1"/>
                </a:solidFill>
              </a:rPr>
              <a:t>(‘ -1’)</a:t>
            </a:r>
            <a:r>
              <a:rPr lang="ru-RU" b="1" dirty="0" smtClean="0">
                <a:solidFill>
                  <a:schemeClr val="tx1"/>
                </a:solidFill>
              </a:rPr>
              <a:t> </a:t>
            </a:r>
            <a:r>
              <a:rPr lang="en-US" b="1" dirty="0" smtClean="0">
                <a:solidFill>
                  <a:schemeClr val="tx1"/>
                </a:solidFill>
              </a:rPr>
              <a:t>else </a:t>
            </a:r>
          </a:p>
          <a:p>
            <a:r>
              <a:rPr lang="en-US" b="1" dirty="0" err="1" smtClean="0">
                <a:solidFill>
                  <a:schemeClr val="tx1"/>
                </a:solidFill>
              </a:rPr>
              <a:t>writeln</a:t>
            </a:r>
            <a:r>
              <a:rPr lang="en-US" b="1" dirty="0" smtClean="0">
                <a:solidFill>
                  <a:schemeClr val="tx1"/>
                </a:solidFill>
              </a:rPr>
              <a:t>(mp); </a:t>
            </a:r>
            <a:endParaRPr lang="en-US" sz="1600" b="1" dirty="0" smtClean="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0917887-5779-49C7-83EF-84ABB4960F57}" type="slidenum">
              <a:rPr lang="ru-RU"/>
              <a:pPr>
                <a:defRPr/>
              </a:pPr>
              <a:t>39</a:t>
            </a:fld>
            <a:endParaRPr lang="ru-RU"/>
          </a:p>
        </p:txBody>
      </p:sp>
      <p:sp>
        <p:nvSpPr>
          <p:cNvPr id="36867" name="TextBox 3"/>
          <p:cNvSpPr txBox="1">
            <a:spLocks noChangeArrowheads="1"/>
          </p:cNvSpPr>
          <p:nvPr/>
        </p:nvSpPr>
        <p:spPr bwMode="auto">
          <a:xfrm>
            <a:off x="142875" y="2143125"/>
            <a:ext cx="3857625" cy="3693319"/>
          </a:xfrm>
          <a:prstGeom prst="rect">
            <a:avLst/>
          </a:prstGeom>
          <a:solidFill>
            <a:schemeClr val="bg1"/>
          </a:solidFill>
          <a:ln w="9525">
            <a:noFill/>
            <a:miter lim="800000"/>
            <a:headEnd/>
            <a:tailEnd/>
          </a:ln>
        </p:spPr>
        <p:txBody>
          <a:bodyPr>
            <a:spAutoFit/>
          </a:bodyPr>
          <a:lstStyle/>
          <a:p>
            <a:r>
              <a:rPr lang="ru-RU" altLang="ru-RU" b="1" i="1" u="sng" dirty="0">
                <a:solidFill>
                  <a:srgbClr val="0000FF"/>
                </a:solidFill>
              </a:rPr>
              <a:t>Пример входных данных:</a:t>
            </a:r>
          </a:p>
          <a:p>
            <a:r>
              <a:rPr lang="ru-RU" altLang="ru-RU" b="1" dirty="0">
                <a:solidFill>
                  <a:srgbClr val="0000FF"/>
                </a:solidFill>
              </a:rPr>
              <a:t>5</a:t>
            </a:r>
            <a:r>
              <a:rPr lang="ru-RU" altLang="ru-RU" b="1" dirty="0" smtClean="0">
                <a:solidFill>
                  <a:srgbClr val="0000FF"/>
                </a:solidFill>
              </a:rPr>
              <a:t>        </a:t>
            </a:r>
            <a:endParaRPr lang="ru-RU" altLang="ru-RU" b="1" i="1" dirty="0">
              <a:solidFill>
                <a:srgbClr val="0000FF"/>
              </a:solidFill>
            </a:endParaRPr>
          </a:p>
          <a:p>
            <a:r>
              <a:rPr lang="ru-RU" altLang="ru-RU" b="1" dirty="0">
                <a:solidFill>
                  <a:srgbClr val="0000FF"/>
                </a:solidFill>
              </a:rPr>
              <a:t>4</a:t>
            </a:r>
            <a:r>
              <a:rPr lang="ru-RU" altLang="ru-RU" b="1" dirty="0" smtClean="0">
                <a:solidFill>
                  <a:srgbClr val="0000FF"/>
                </a:solidFill>
              </a:rPr>
              <a:t>0</a:t>
            </a:r>
            <a:endParaRPr lang="ru-RU" altLang="ru-RU" b="1" dirty="0">
              <a:solidFill>
                <a:srgbClr val="0000FF"/>
              </a:solidFill>
            </a:endParaRPr>
          </a:p>
          <a:p>
            <a:r>
              <a:rPr lang="ru-RU" altLang="ru-RU" b="1" dirty="0" smtClean="0">
                <a:solidFill>
                  <a:srgbClr val="0000FF"/>
                </a:solidFill>
              </a:rPr>
              <a:t>1000</a:t>
            </a:r>
            <a:endParaRPr lang="ru-RU" altLang="ru-RU" b="1" dirty="0">
              <a:solidFill>
                <a:srgbClr val="0000FF"/>
              </a:solidFill>
            </a:endParaRPr>
          </a:p>
          <a:p>
            <a:r>
              <a:rPr lang="ru-RU" altLang="ru-RU" b="1" dirty="0" smtClean="0">
                <a:solidFill>
                  <a:srgbClr val="0000FF"/>
                </a:solidFill>
              </a:rPr>
              <a:t>7</a:t>
            </a:r>
            <a:endParaRPr lang="ru-RU" altLang="ru-RU" b="1" dirty="0">
              <a:solidFill>
                <a:srgbClr val="0000FF"/>
              </a:solidFill>
            </a:endParaRPr>
          </a:p>
          <a:p>
            <a:r>
              <a:rPr lang="ru-RU" altLang="ru-RU" b="1" dirty="0" smtClean="0">
                <a:solidFill>
                  <a:srgbClr val="0000FF"/>
                </a:solidFill>
              </a:rPr>
              <a:t>28</a:t>
            </a:r>
            <a:endParaRPr lang="ru-RU" altLang="ru-RU" b="1" dirty="0">
              <a:solidFill>
                <a:srgbClr val="0000FF"/>
              </a:solidFill>
            </a:endParaRPr>
          </a:p>
          <a:p>
            <a:r>
              <a:rPr lang="ru-RU" altLang="ru-RU" b="1" dirty="0" smtClean="0">
                <a:solidFill>
                  <a:srgbClr val="0000FF"/>
                </a:solidFill>
              </a:rPr>
              <a:t>55</a:t>
            </a:r>
            <a:endParaRPr lang="ru-RU" altLang="ru-RU" b="1" dirty="0">
              <a:solidFill>
                <a:srgbClr val="0000FF"/>
              </a:solidFill>
            </a:endParaRPr>
          </a:p>
          <a:p>
            <a:r>
              <a:rPr lang="ru-RU" altLang="ru-RU" b="1" dirty="0" smtClean="0">
                <a:solidFill>
                  <a:srgbClr val="0000FF"/>
                </a:solidFill>
              </a:rPr>
              <a:t>    </a:t>
            </a:r>
            <a:endParaRPr lang="ru-RU" altLang="ru-RU" b="1" i="1" dirty="0">
              <a:solidFill>
                <a:srgbClr val="00B050"/>
              </a:solidFill>
            </a:endParaRPr>
          </a:p>
          <a:p>
            <a:endParaRPr lang="ru-RU" altLang="ru-RU" b="1" i="1" u="sng" dirty="0">
              <a:solidFill>
                <a:srgbClr val="0000FF"/>
              </a:solidFill>
            </a:endParaRPr>
          </a:p>
          <a:p>
            <a:r>
              <a:rPr lang="ru-RU" altLang="ru-RU" b="1" i="1" u="sng" dirty="0">
                <a:solidFill>
                  <a:srgbClr val="0000FF"/>
                </a:solidFill>
              </a:rPr>
              <a:t>Пример выходных данных </a:t>
            </a:r>
            <a:r>
              <a:rPr lang="ru-RU" altLang="ru-RU" b="1" i="1" dirty="0">
                <a:solidFill>
                  <a:srgbClr val="0000FF"/>
                </a:solidFill>
              </a:rPr>
              <a:t>для приведённого выше примера входных данных:</a:t>
            </a:r>
          </a:p>
          <a:p>
            <a:r>
              <a:rPr lang="ru-RU" altLang="ru-RU" b="1" dirty="0" smtClean="0">
                <a:solidFill>
                  <a:srgbClr val="0000FF"/>
                </a:solidFill>
                <a:latin typeface="Century Gothic" pitchFamily="34" charset="0"/>
              </a:rPr>
              <a:t>28000</a:t>
            </a:r>
            <a:endParaRPr lang="ru-RU" altLang="ru-RU" b="1" dirty="0">
              <a:solidFill>
                <a:srgbClr val="0000FF"/>
              </a:solidFill>
              <a:latin typeface="Century Gothic" pitchFamily="34" charset="0"/>
            </a:endParaRPr>
          </a:p>
        </p:txBody>
      </p:sp>
      <p:sp>
        <p:nvSpPr>
          <p:cNvPr id="36868" name="TextBox 4"/>
          <p:cNvSpPr txBox="1">
            <a:spLocks noChangeArrowheads="1"/>
          </p:cNvSpPr>
          <p:nvPr/>
        </p:nvSpPr>
        <p:spPr bwMode="auto">
          <a:xfrm>
            <a:off x="4214812" y="214313"/>
            <a:ext cx="4786343" cy="5940088"/>
          </a:xfrm>
          <a:prstGeom prst="rect">
            <a:avLst/>
          </a:prstGeom>
          <a:noFill/>
          <a:ln w="9525">
            <a:noFill/>
            <a:miter lim="800000"/>
            <a:headEnd/>
            <a:tailEnd/>
          </a:ln>
        </p:spPr>
        <p:txBody>
          <a:bodyPr wrap="square">
            <a:spAutoFit/>
          </a:bodyPr>
          <a:lstStyle/>
          <a:p>
            <a:r>
              <a:rPr lang="ru-RU" sz="2000" b="1" dirty="0" smtClean="0"/>
              <a:t>Последовательность натуральных чисел характеризуется числом </a:t>
            </a:r>
            <a:r>
              <a:rPr lang="ru-RU" sz="2000" b="1" u="sng" dirty="0" smtClean="0"/>
              <a:t>Х – наибольшим числом, кратным 14 и являющимся произведением двух элементов последовательности с различными номерами.</a:t>
            </a:r>
          </a:p>
          <a:p>
            <a:r>
              <a:rPr lang="ru-RU" sz="2000" b="1" dirty="0" smtClean="0"/>
              <a:t>Напишите программу … </a:t>
            </a:r>
            <a:r>
              <a:rPr lang="ru-RU" sz="2000" b="1" u="sng" dirty="0" smtClean="0"/>
              <a:t>находящую число X</a:t>
            </a:r>
            <a:r>
              <a:rPr lang="ru-RU" sz="2000" b="1" dirty="0" smtClean="0"/>
              <a:t> для последовательности натуральных чисел, значение каждого элемента которой не превосходит 1000. </a:t>
            </a:r>
          </a:p>
          <a:p>
            <a:endParaRPr lang="ru-RU" sz="2000" b="1" dirty="0" smtClean="0"/>
          </a:p>
          <a:p>
            <a:r>
              <a:rPr lang="ru-RU" sz="2000" b="1" dirty="0" smtClean="0"/>
              <a:t>Программа должна напечатать найденное число, если оно существует для заданной последовательности, или ноль в противном случае.</a:t>
            </a:r>
          </a:p>
          <a:p>
            <a:r>
              <a:rPr lang="ru-RU" sz="2000" b="1" dirty="0" smtClean="0"/>
              <a:t>Перед текстом программы кратко опишите используемый Вами алгоритм </a:t>
            </a:r>
            <a:r>
              <a:rPr lang="ru-RU" sz="2000" b="1" dirty="0" smtClean="0">
                <a:solidFill>
                  <a:schemeClr val="bg1"/>
                </a:solidFill>
              </a:rPr>
              <a:t>решения.</a:t>
            </a:r>
          </a:p>
          <a:p>
            <a:pPr algn="just"/>
            <a:endParaRPr lang="ru-RU" altLang="ru-RU" sz="2000" b="1" dirty="0">
              <a:solidFill>
                <a:schemeClr val="bg1"/>
              </a:solidFill>
              <a:latin typeface="Arial" pitchFamily="34" charset="0"/>
              <a:ea typeface="TimesNewRomanPSMT"/>
            </a:endParaRPr>
          </a:p>
        </p:txBody>
      </p:sp>
      <p:sp>
        <p:nvSpPr>
          <p:cNvPr id="36869" name="Прямоугольник 5"/>
          <p:cNvSpPr>
            <a:spLocks noChangeArrowheads="1"/>
          </p:cNvSpPr>
          <p:nvPr/>
        </p:nvSpPr>
        <p:spPr bwMode="auto">
          <a:xfrm>
            <a:off x="214313" y="500063"/>
            <a:ext cx="3786187" cy="523220"/>
          </a:xfrm>
          <a:prstGeom prst="rect">
            <a:avLst/>
          </a:prstGeom>
          <a:solidFill>
            <a:schemeClr val="bg1"/>
          </a:solidFill>
          <a:ln w="9525">
            <a:noFill/>
            <a:miter lim="800000"/>
            <a:headEnd/>
            <a:tailEnd/>
          </a:ln>
        </p:spPr>
        <p:txBody>
          <a:bodyPr>
            <a:spAutoFit/>
          </a:bodyPr>
          <a:lstStyle/>
          <a:p>
            <a:r>
              <a:rPr lang="ru-RU" altLang="ru-RU" sz="2800" b="1" dirty="0" smtClean="0">
                <a:solidFill>
                  <a:srgbClr val="FF0000"/>
                </a:solidFill>
                <a:ea typeface="TimesNewRomanPSMT"/>
                <a:cs typeface="Times New Roman" pitchFamily="18" charset="0"/>
              </a:rPr>
              <a:t>Пример 27А-2 </a:t>
            </a:r>
            <a:endParaRPr lang="ru-RU" altLang="ru-RU" sz="2800" b="1" dirty="0">
              <a:solidFill>
                <a:srgbClr val="FF0000"/>
              </a:solidFill>
              <a:ea typeface="TimesNewRomanPSMT"/>
              <a:cs typeface="Times New Roman" pitchFamily="18" charset="0"/>
            </a:endParaRPr>
          </a:p>
        </p:txBody>
      </p:sp>
      <p:sp>
        <p:nvSpPr>
          <p:cNvPr id="36870" name="TextBox 6"/>
          <p:cNvSpPr txBox="1">
            <a:spLocks noChangeArrowheads="1"/>
          </p:cNvSpPr>
          <p:nvPr/>
        </p:nvSpPr>
        <p:spPr bwMode="auto">
          <a:xfrm>
            <a:off x="857250" y="2571750"/>
            <a:ext cx="3357563" cy="1754326"/>
          </a:xfrm>
          <a:prstGeom prst="rect">
            <a:avLst/>
          </a:prstGeom>
          <a:solidFill>
            <a:srgbClr val="EBF1CF"/>
          </a:solidFill>
          <a:ln w="38100">
            <a:solidFill>
              <a:srgbClr val="00B050"/>
            </a:solidFill>
            <a:miter lim="800000"/>
            <a:headEnd/>
            <a:tailEnd/>
          </a:ln>
        </p:spPr>
        <p:txBody>
          <a:bodyPr>
            <a:spAutoFit/>
          </a:bodyPr>
          <a:lstStyle/>
          <a:p>
            <a:r>
              <a:rPr lang="ru-RU" altLang="ru-RU" b="1" dirty="0">
                <a:ea typeface="TimesNewRomanPSMT"/>
                <a:cs typeface="Times New Roman" pitchFamily="18" charset="0"/>
              </a:rPr>
              <a:t>На </a:t>
            </a:r>
            <a:r>
              <a:rPr lang="ru-RU" altLang="ru-RU" b="1" u="sng" dirty="0">
                <a:ea typeface="TimesNewRomanPSMT"/>
                <a:cs typeface="Times New Roman" pitchFamily="18" charset="0"/>
              </a:rPr>
              <a:t>вход </a:t>
            </a:r>
            <a:r>
              <a:rPr lang="ru-RU" altLang="ru-RU" b="1" dirty="0">
                <a:ea typeface="TimesNewRomanPSMT"/>
                <a:cs typeface="Times New Roman" pitchFamily="18" charset="0"/>
              </a:rPr>
              <a:t>программе в первой строке подаётся количество чисел </a:t>
            </a:r>
            <a:r>
              <a:rPr lang="ru-RU" altLang="ru-RU" b="1" i="1" dirty="0">
                <a:ea typeface="TimesNewRomanPSMT"/>
                <a:cs typeface="Times New Roman" pitchFamily="18" charset="0"/>
              </a:rPr>
              <a:t>N</a:t>
            </a:r>
            <a:r>
              <a:rPr lang="ru-RU" altLang="ru-RU" b="1" dirty="0">
                <a:ea typeface="TimesNewRomanPSMT"/>
                <a:cs typeface="Times New Roman" pitchFamily="18" charset="0"/>
              </a:rPr>
              <a:t>. В каждой из последующих </a:t>
            </a:r>
            <a:r>
              <a:rPr lang="ru-RU" altLang="ru-RU" b="1" i="1" dirty="0">
                <a:ea typeface="TimesNewRomanPSMT"/>
                <a:cs typeface="Times New Roman" pitchFamily="18" charset="0"/>
              </a:rPr>
              <a:t>N </a:t>
            </a:r>
            <a:r>
              <a:rPr lang="ru-RU" altLang="ru-RU" b="1" dirty="0">
                <a:ea typeface="TimesNewRomanPSMT"/>
                <a:cs typeface="Times New Roman" pitchFamily="18" charset="0"/>
              </a:rPr>
              <a:t>строк записано одно натуральное число, не превышающее 1000</a:t>
            </a:r>
            <a:r>
              <a:rPr lang="ru-RU" altLang="ru-RU" b="1" dirty="0" smtClean="0">
                <a:ea typeface="TimesNewRomanPSMT"/>
                <a:cs typeface="Times New Roman" pitchFamily="18"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2" y="357166"/>
            <a:ext cx="9001158" cy="785818"/>
          </a:xfrm>
        </p:spPr>
        <p:txBody>
          <a:bodyPr rtlCol="0">
            <a:normAutofit fontScale="90000"/>
          </a:bodyPr>
          <a:lstStyle/>
          <a:p>
            <a:pPr eaLnBrk="1" fontAlgn="auto" hangingPunct="1">
              <a:spcAft>
                <a:spcPts val="0"/>
              </a:spcAft>
              <a:defRPr/>
            </a:pPr>
            <a:r>
              <a:rPr lang="ru-RU" b="1" dirty="0" smtClean="0">
                <a:solidFill>
                  <a:srgbClr val="FF0000"/>
                </a:solidFill>
              </a:rPr>
              <a:t>Технология решения задачи 25 ЕГЭ</a:t>
            </a:r>
            <a:r>
              <a:rPr lang="ru-RU" dirty="0"/>
              <a:t/>
            </a:r>
            <a:br>
              <a:rPr lang="ru-RU" dirty="0"/>
            </a:br>
            <a:endParaRPr lang="ru-RU" dirty="0"/>
          </a:p>
        </p:txBody>
      </p:sp>
      <p:sp>
        <p:nvSpPr>
          <p:cNvPr id="3" name="Номер слайда 2"/>
          <p:cNvSpPr>
            <a:spLocks noGrp="1"/>
          </p:cNvSpPr>
          <p:nvPr>
            <p:ph type="sldNum" sz="quarter" idx="12"/>
          </p:nvPr>
        </p:nvSpPr>
        <p:spPr/>
        <p:txBody>
          <a:bodyPr/>
          <a:lstStyle/>
          <a:p>
            <a:pPr>
              <a:defRPr/>
            </a:pPr>
            <a:fld id="{DD52301C-9974-4F61-A7FE-EE501A57C8D5}" type="slidenum">
              <a:rPr lang="ru-RU"/>
              <a:pPr>
                <a:defRPr/>
              </a:pPr>
              <a:t>4</a:t>
            </a:fld>
            <a:endParaRPr lang="ru-RU"/>
          </a:p>
        </p:txBody>
      </p:sp>
      <p:sp>
        <p:nvSpPr>
          <p:cNvPr id="6" name="TextBox 5"/>
          <p:cNvSpPr txBox="1"/>
          <p:nvPr/>
        </p:nvSpPr>
        <p:spPr>
          <a:xfrm>
            <a:off x="142844" y="883491"/>
            <a:ext cx="8715377" cy="830997"/>
          </a:xfrm>
          <a:prstGeom prst="rect">
            <a:avLst/>
          </a:prstGeom>
          <a:solidFill>
            <a:schemeClr val="bg1"/>
          </a:solidFill>
        </p:spPr>
        <p:txBody>
          <a:bodyPr wrap="square">
            <a:spAutoFit/>
          </a:bodyPr>
          <a:lstStyle/>
          <a:p>
            <a:pPr algn="ctr" fontAlgn="auto">
              <a:spcBef>
                <a:spcPts val="0"/>
              </a:spcBef>
              <a:spcAft>
                <a:spcPts val="0"/>
              </a:spcAft>
              <a:defRPr/>
            </a:pPr>
            <a:r>
              <a:rPr lang="ru-RU" sz="2400" b="1" dirty="0">
                <a:latin typeface="+mn-lt"/>
                <a:cs typeface="+mn-cs"/>
              </a:rPr>
              <a:t>Задачи этого типа направлены на обработку массива  по некоторым критериям. </a:t>
            </a:r>
            <a:r>
              <a:rPr lang="ru-RU" sz="2400" b="1" dirty="0" smtClean="0">
                <a:latin typeface="+mn-lt"/>
                <a:cs typeface="+mn-cs"/>
              </a:rPr>
              <a:t>Полностью программа состояла бы из:     </a:t>
            </a:r>
            <a:endParaRPr lang="ru-RU" sz="2400" b="1" dirty="0">
              <a:latin typeface="+mn-lt"/>
              <a:cs typeface="+mn-cs"/>
            </a:endParaRPr>
          </a:p>
        </p:txBody>
      </p:sp>
      <p:sp>
        <p:nvSpPr>
          <p:cNvPr id="7" name="TextBox 4"/>
          <p:cNvSpPr txBox="1">
            <a:spLocks noChangeArrowheads="1"/>
          </p:cNvSpPr>
          <p:nvPr/>
        </p:nvSpPr>
        <p:spPr bwMode="auto">
          <a:xfrm>
            <a:off x="285720" y="2071678"/>
            <a:ext cx="8429625" cy="2585323"/>
          </a:xfrm>
          <a:prstGeom prst="rect">
            <a:avLst/>
          </a:prstGeom>
          <a:solidFill>
            <a:srgbClr val="FFFF99"/>
          </a:solidFill>
          <a:ln w="38100">
            <a:solidFill>
              <a:srgbClr val="FF0000"/>
            </a:solidFill>
            <a:miter lim="800000"/>
            <a:headEnd/>
            <a:tailEnd/>
          </a:ln>
        </p:spPr>
        <p:txBody>
          <a:bodyPr>
            <a:spAutoFit/>
          </a:bodyPr>
          <a:lstStyle/>
          <a:p>
            <a:pPr marL="342900" indent="-342900"/>
            <a:r>
              <a:rPr lang="ru-RU" altLang="ru-RU" b="1" dirty="0"/>
              <a:t>     </a:t>
            </a:r>
          </a:p>
          <a:p>
            <a:pPr marL="342900" indent="-342900"/>
            <a:r>
              <a:rPr lang="ru-RU" altLang="ru-RU" b="1" dirty="0"/>
              <a:t>      </a:t>
            </a:r>
            <a:r>
              <a:rPr lang="ru-RU" altLang="ru-RU" sz="2400" b="1" dirty="0"/>
              <a:t>1)   </a:t>
            </a:r>
            <a:r>
              <a:rPr lang="ru-RU" altLang="ru-RU" sz="2400" b="1" dirty="0" smtClean="0"/>
              <a:t>Описания массива и типов используемых переменных, организация </a:t>
            </a:r>
            <a:r>
              <a:rPr lang="ru-RU" altLang="ru-RU" sz="2400" b="1" dirty="0"/>
              <a:t>ввода данных (</a:t>
            </a:r>
            <a:r>
              <a:rPr lang="ru-RU" altLang="ru-RU" sz="2400" b="1" i="1" dirty="0"/>
              <a:t>уже есть</a:t>
            </a:r>
            <a:r>
              <a:rPr lang="ru-RU" altLang="ru-RU" sz="2400" b="1" dirty="0"/>
              <a:t>)</a:t>
            </a:r>
          </a:p>
          <a:p>
            <a:pPr marL="342900" indent="-342900"/>
            <a:r>
              <a:rPr lang="ru-RU" altLang="ru-RU" sz="2400" b="1" dirty="0"/>
              <a:t>     </a:t>
            </a:r>
            <a:r>
              <a:rPr lang="ru-RU" altLang="ru-RU" sz="2400" b="1" dirty="0">
                <a:solidFill>
                  <a:srgbClr val="FF0000"/>
                </a:solidFill>
              </a:rPr>
              <a:t>2)  </a:t>
            </a:r>
            <a:r>
              <a:rPr lang="ru-RU" altLang="ru-RU" sz="2400" b="1" dirty="0" smtClean="0"/>
              <a:t>Инициализации </a:t>
            </a:r>
            <a:r>
              <a:rPr lang="ru-RU" altLang="ru-RU" sz="2400" b="1" dirty="0"/>
              <a:t>начальных значений некоторых</a:t>
            </a:r>
          </a:p>
          <a:p>
            <a:pPr marL="342900" indent="-342900"/>
            <a:r>
              <a:rPr lang="ru-RU" altLang="ru-RU" sz="2400" b="1" dirty="0"/>
              <a:t>           переменных </a:t>
            </a:r>
            <a:r>
              <a:rPr lang="ru-RU" altLang="ru-RU" sz="2400" b="1" dirty="0">
                <a:solidFill>
                  <a:srgbClr val="FF0000"/>
                </a:solidFill>
              </a:rPr>
              <a:t>(</a:t>
            </a:r>
            <a:r>
              <a:rPr lang="ru-RU" altLang="ru-RU" sz="2400" b="1" i="1" dirty="0">
                <a:solidFill>
                  <a:srgbClr val="FF0000"/>
                </a:solidFill>
              </a:rPr>
              <a:t>требуется задать!)</a:t>
            </a:r>
          </a:p>
          <a:p>
            <a:pPr marL="342900" indent="-342900"/>
            <a:r>
              <a:rPr lang="ru-RU" altLang="ru-RU" sz="2400" b="1" dirty="0"/>
              <a:t>     </a:t>
            </a:r>
            <a:r>
              <a:rPr lang="ru-RU" altLang="ru-RU" sz="2400" b="1" dirty="0">
                <a:solidFill>
                  <a:srgbClr val="FF0000"/>
                </a:solidFill>
              </a:rPr>
              <a:t>3)  </a:t>
            </a:r>
            <a:r>
              <a:rPr lang="ru-RU" altLang="ru-RU" sz="2400" b="1" dirty="0" smtClean="0"/>
              <a:t>Обработки </a:t>
            </a:r>
            <a:r>
              <a:rPr lang="ru-RU" altLang="ru-RU" sz="2400" b="1" dirty="0"/>
              <a:t>данных </a:t>
            </a:r>
            <a:r>
              <a:rPr lang="ru-RU" altLang="ru-RU" sz="2400" b="1" dirty="0">
                <a:solidFill>
                  <a:srgbClr val="FF0000"/>
                </a:solidFill>
              </a:rPr>
              <a:t>(</a:t>
            </a:r>
            <a:r>
              <a:rPr lang="ru-RU" altLang="ru-RU" sz="2400" b="1" i="1" dirty="0">
                <a:solidFill>
                  <a:srgbClr val="FF0000"/>
                </a:solidFill>
              </a:rPr>
              <a:t>требуется организовать!)</a:t>
            </a:r>
          </a:p>
          <a:p>
            <a:pPr marL="342900" indent="-342900"/>
            <a:r>
              <a:rPr lang="ru-RU" altLang="ru-RU" sz="2400" b="1" dirty="0"/>
              <a:t>     </a:t>
            </a:r>
            <a:r>
              <a:rPr lang="ru-RU" altLang="ru-RU" sz="2400" b="1" dirty="0">
                <a:solidFill>
                  <a:srgbClr val="FF0000"/>
                </a:solidFill>
              </a:rPr>
              <a:t>4)  </a:t>
            </a:r>
            <a:r>
              <a:rPr lang="ru-RU" altLang="ru-RU" sz="2400" b="1" dirty="0" smtClean="0"/>
              <a:t>Вывода </a:t>
            </a:r>
            <a:r>
              <a:rPr lang="ru-RU" altLang="ru-RU" sz="2400" b="1" dirty="0"/>
              <a:t>данных </a:t>
            </a:r>
            <a:r>
              <a:rPr lang="ru-RU" altLang="ru-RU" sz="2400" b="1" dirty="0">
                <a:solidFill>
                  <a:srgbClr val="FF0000"/>
                </a:solidFill>
              </a:rPr>
              <a:t>(</a:t>
            </a:r>
            <a:r>
              <a:rPr lang="ru-RU" altLang="ru-RU" sz="2400" b="1" i="1" dirty="0">
                <a:solidFill>
                  <a:srgbClr val="FF0000"/>
                </a:solidFill>
              </a:rPr>
              <a:t>требуется организовать!). </a:t>
            </a:r>
            <a:endParaRPr lang="ru-RU" altLang="ru-RU" b="1" i="1" dirty="0">
              <a:solidFill>
                <a:srgbClr val="FF0000"/>
              </a:solidFill>
            </a:endParaRPr>
          </a:p>
        </p:txBody>
      </p:sp>
      <p:sp>
        <p:nvSpPr>
          <p:cNvPr id="9" name="TextBox 8"/>
          <p:cNvSpPr txBox="1"/>
          <p:nvPr/>
        </p:nvSpPr>
        <p:spPr>
          <a:xfrm>
            <a:off x="285720" y="5000636"/>
            <a:ext cx="8572501" cy="1569660"/>
          </a:xfrm>
          <a:prstGeom prst="rect">
            <a:avLst/>
          </a:prstGeom>
          <a:solidFill>
            <a:schemeClr val="bg1"/>
          </a:solidFill>
        </p:spPr>
        <p:txBody>
          <a:bodyPr wrap="square">
            <a:spAutoFit/>
          </a:bodyPr>
          <a:lstStyle/>
          <a:p>
            <a:pPr algn="ctr" fontAlgn="auto">
              <a:spcBef>
                <a:spcPts val="0"/>
              </a:spcBef>
              <a:spcAft>
                <a:spcPts val="0"/>
              </a:spcAft>
              <a:defRPr/>
            </a:pPr>
            <a:r>
              <a:rPr lang="ru-RU" sz="2400" b="1" dirty="0" smtClean="0">
                <a:solidFill>
                  <a:srgbClr val="FF0000"/>
                </a:solidFill>
                <a:latin typeface="+mn-lt"/>
                <a:cs typeface="+mn-cs"/>
              </a:rPr>
              <a:t>Однако, в 25 задаче учащемуся необходимо не писать программу полностью, а «дописать» её в рамках уже организованного ввода, а также  заданного количества переменных и их типов.</a:t>
            </a:r>
            <a:endParaRPr lang="ru-RU" sz="2400" b="1" dirty="0">
              <a:solidFill>
                <a:srgbClr val="FF0000"/>
              </a:solidFill>
              <a:latin typeface="+mn-lt"/>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BB859967-E158-4CE1-BB2F-84E9A822C905}" type="slidenum">
              <a:rPr lang="ru-RU"/>
              <a:pPr>
                <a:defRPr/>
              </a:pPr>
              <a:t>40</a:t>
            </a:fld>
            <a:endParaRPr lang="ru-RU"/>
          </a:p>
        </p:txBody>
      </p:sp>
      <p:sp>
        <p:nvSpPr>
          <p:cNvPr id="5" name="TextBox 4"/>
          <p:cNvSpPr txBox="1"/>
          <p:nvPr/>
        </p:nvSpPr>
        <p:spPr>
          <a:xfrm>
            <a:off x="142844" y="1268413"/>
            <a:ext cx="8858312" cy="5324535"/>
          </a:xfrm>
          <a:prstGeom prst="rect">
            <a:avLst/>
          </a:prstGeom>
          <a:solidFill>
            <a:schemeClr val="bg1"/>
          </a:solidFill>
        </p:spPr>
        <p:txBody>
          <a:bodyPr wrap="square">
            <a:spAutoFit/>
          </a:bodyPr>
          <a:lstStyle/>
          <a:p>
            <a:r>
              <a:rPr lang="ru-RU" sz="2000" b="1" dirty="0" smtClean="0"/>
              <a:t>Программа, вычисляющая число X, будет работать так:</a:t>
            </a:r>
          </a:p>
          <a:p>
            <a:endParaRPr lang="ru-RU" sz="2000" b="1" dirty="0" smtClean="0"/>
          </a:p>
          <a:p>
            <a:pPr marL="457200" indent="-457200">
              <a:buFont typeface="+mj-lt"/>
              <a:buAutoNum type="arabicPeriod"/>
            </a:pPr>
            <a:r>
              <a:rPr lang="ru-RU" sz="2000" b="1" dirty="0" smtClean="0">
                <a:solidFill>
                  <a:srgbClr val="0067B4"/>
                </a:solidFill>
              </a:rPr>
              <a:t>Так как количество вводимых целых чисел не превышают 1</a:t>
            </a:r>
            <a:r>
              <a:rPr lang="en-US" sz="2000" b="1" dirty="0" smtClean="0">
                <a:solidFill>
                  <a:srgbClr val="0067B4"/>
                </a:solidFill>
              </a:rPr>
              <a:t>0</a:t>
            </a:r>
            <a:r>
              <a:rPr lang="ru-RU" sz="2000" b="1" dirty="0" smtClean="0">
                <a:solidFill>
                  <a:srgbClr val="0067B4"/>
                </a:solidFill>
              </a:rPr>
              <a:t>000</a:t>
            </a:r>
            <a:r>
              <a:rPr lang="en-US" sz="2000" b="1" dirty="0" smtClean="0">
                <a:solidFill>
                  <a:srgbClr val="0067B4"/>
                </a:solidFill>
              </a:rPr>
              <a:t> </a:t>
            </a:r>
            <a:r>
              <a:rPr lang="ru-RU" sz="2000" b="1" dirty="0" smtClean="0">
                <a:solidFill>
                  <a:srgbClr val="0067B4"/>
                </a:solidFill>
              </a:rPr>
              <a:t>и их максимальное значение  не превышает 1000, то нам понадобятся массив размерности 1</a:t>
            </a:r>
            <a:r>
              <a:rPr lang="en-US" sz="2000" b="1" dirty="0" smtClean="0">
                <a:solidFill>
                  <a:srgbClr val="0067B4"/>
                </a:solidFill>
              </a:rPr>
              <a:t>0</a:t>
            </a:r>
            <a:r>
              <a:rPr lang="ru-RU" sz="2000" b="1" dirty="0" smtClean="0">
                <a:solidFill>
                  <a:srgbClr val="0067B4"/>
                </a:solidFill>
              </a:rPr>
              <a:t>000  целого типа и переменные </a:t>
            </a:r>
            <a:r>
              <a:rPr lang="en-US" sz="2000" b="1" dirty="0" smtClean="0">
                <a:solidFill>
                  <a:srgbClr val="0067B4"/>
                </a:solidFill>
              </a:rPr>
              <a:t>n, </a:t>
            </a:r>
            <a:r>
              <a:rPr lang="en-US" sz="2000" b="1" dirty="0" err="1">
                <a:solidFill>
                  <a:srgbClr val="0067B4"/>
                </a:solidFill>
              </a:rPr>
              <a:t>i</a:t>
            </a:r>
            <a:r>
              <a:rPr lang="en-US" sz="2000" b="1" dirty="0" err="1" smtClean="0">
                <a:solidFill>
                  <a:srgbClr val="0067B4"/>
                </a:solidFill>
              </a:rPr>
              <a:t>,j</a:t>
            </a:r>
            <a:r>
              <a:rPr lang="en-US" sz="2000" b="1" dirty="0" smtClean="0">
                <a:solidFill>
                  <a:srgbClr val="0067B4"/>
                </a:solidFill>
              </a:rPr>
              <a:t>  </a:t>
            </a:r>
            <a:r>
              <a:rPr lang="ru-RU" sz="2000" b="1" dirty="0" smtClean="0">
                <a:solidFill>
                  <a:srgbClr val="0067B4"/>
                </a:solidFill>
              </a:rPr>
              <a:t>и </a:t>
            </a:r>
            <a:r>
              <a:rPr lang="en-US" sz="2000" b="1" dirty="0" smtClean="0">
                <a:solidFill>
                  <a:srgbClr val="0067B4"/>
                </a:solidFill>
              </a:rPr>
              <a:t>x</a:t>
            </a:r>
            <a:r>
              <a:rPr lang="ru-RU" sz="2000" b="1" dirty="0" smtClean="0">
                <a:solidFill>
                  <a:srgbClr val="0067B4"/>
                </a:solidFill>
              </a:rPr>
              <a:t>. </a:t>
            </a:r>
          </a:p>
          <a:p>
            <a:pPr marL="457200" indent="-457200">
              <a:buFont typeface="+mj-lt"/>
              <a:buAutoNum type="arabicPeriod"/>
            </a:pPr>
            <a:endParaRPr lang="ru-RU" sz="1000" b="1" dirty="0" smtClean="0">
              <a:solidFill>
                <a:srgbClr val="0067B4"/>
              </a:solidFill>
            </a:endParaRPr>
          </a:p>
          <a:p>
            <a:pPr marL="457200" indent="-457200">
              <a:buFont typeface="+mj-lt"/>
              <a:buAutoNum type="arabicPeriod"/>
            </a:pPr>
            <a:r>
              <a:rPr lang="ru-RU" sz="2000" b="1" dirty="0" smtClean="0">
                <a:solidFill>
                  <a:srgbClr val="0067B4"/>
                </a:solidFill>
              </a:rPr>
              <a:t>Считаем значение </a:t>
            </a:r>
            <a:r>
              <a:rPr lang="en-US" sz="2000" b="1" dirty="0" smtClean="0">
                <a:solidFill>
                  <a:srgbClr val="0067B4"/>
                </a:solidFill>
              </a:rPr>
              <a:t>n. </a:t>
            </a:r>
            <a:r>
              <a:rPr lang="ru-RU" sz="2000" b="1" dirty="0" smtClean="0">
                <a:solidFill>
                  <a:srgbClr val="0067B4"/>
                </a:solidFill>
              </a:rPr>
              <a:t>Инициализируем </a:t>
            </a:r>
            <a:r>
              <a:rPr lang="ru-RU" sz="2000" b="1" dirty="0" err="1" smtClean="0">
                <a:solidFill>
                  <a:srgbClr val="0067B4"/>
                </a:solidFill>
              </a:rPr>
              <a:t>х</a:t>
            </a:r>
            <a:r>
              <a:rPr lang="ru-RU" sz="2000" b="1" dirty="0" smtClean="0">
                <a:solidFill>
                  <a:srgbClr val="0067B4"/>
                </a:solidFill>
              </a:rPr>
              <a:t> – самое большое число среди всех элементов последовательности. Чтобы найти максимум среди натуральных чисел начальное значение надо сделать равным 0.</a:t>
            </a:r>
          </a:p>
          <a:p>
            <a:pPr marL="457200" indent="-457200">
              <a:buFont typeface="+mj-lt"/>
              <a:buAutoNum type="arabicPeriod"/>
            </a:pPr>
            <a:endParaRPr lang="ru-RU" sz="1000" b="1" dirty="0" smtClean="0">
              <a:solidFill>
                <a:srgbClr val="0067B4"/>
              </a:solidFill>
            </a:endParaRPr>
          </a:p>
          <a:p>
            <a:pPr marL="457200" indent="-457200">
              <a:buFont typeface="+mj-lt"/>
              <a:buAutoNum type="arabicPeriod"/>
            </a:pPr>
            <a:r>
              <a:rPr lang="ru-RU" sz="2000" b="1" dirty="0" smtClean="0">
                <a:solidFill>
                  <a:srgbClr val="0067B4"/>
                </a:solidFill>
              </a:rPr>
              <a:t>Сначала программа с помощью цикла со счетчиком читает и запоминает все входные данные в массиве (ниже </a:t>
            </a:r>
            <a:r>
              <a:rPr lang="ru-RU" sz="2000" b="1" dirty="0" err="1" smtClean="0">
                <a:solidFill>
                  <a:srgbClr val="0067B4"/>
                </a:solidFill>
              </a:rPr>
              <a:t>n</a:t>
            </a:r>
            <a:r>
              <a:rPr lang="ru-RU" sz="2000" b="1" dirty="0" smtClean="0">
                <a:solidFill>
                  <a:srgbClr val="0067B4"/>
                </a:solidFill>
              </a:rPr>
              <a:t> – количество прочитанных чисел).</a:t>
            </a:r>
          </a:p>
          <a:p>
            <a:pPr marL="457200" indent="-457200">
              <a:buFont typeface="+mj-lt"/>
              <a:buAutoNum type="arabicPeriod"/>
            </a:pPr>
            <a:endParaRPr lang="ru-RU" sz="1000" b="1" dirty="0" smtClean="0">
              <a:solidFill>
                <a:srgbClr val="0067B4"/>
              </a:solidFill>
            </a:endParaRPr>
          </a:p>
          <a:p>
            <a:pPr marL="457200" indent="-457200">
              <a:buFont typeface="+mj-lt"/>
              <a:buAutoNum type="arabicPeriod"/>
            </a:pPr>
            <a:r>
              <a:rPr lang="ru-RU" sz="2000" b="1" dirty="0" smtClean="0">
                <a:solidFill>
                  <a:srgbClr val="0067B4"/>
                </a:solidFill>
              </a:rPr>
              <a:t>Затем с помощью цикла в цикле вычисляются произведения всех пар  элементов последовательности  и определяется среди них наибольшие кратное 14 произведение. </a:t>
            </a:r>
          </a:p>
          <a:p>
            <a:pPr marL="457200" indent="-457200">
              <a:buFont typeface="+mj-lt"/>
              <a:buAutoNum type="arabicPeriod"/>
            </a:pPr>
            <a:endParaRPr lang="ru-RU" sz="1000" b="1" dirty="0" smtClean="0">
              <a:solidFill>
                <a:srgbClr val="0067B4"/>
              </a:solidFill>
            </a:endParaRPr>
          </a:p>
          <a:p>
            <a:pPr marL="457200" indent="-457200">
              <a:buFont typeface="+mj-lt"/>
              <a:buAutoNum type="arabicPeriod"/>
            </a:pPr>
            <a:r>
              <a:rPr lang="ru-RU" sz="2000" b="1" dirty="0" smtClean="0">
                <a:solidFill>
                  <a:srgbClr val="0067B4"/>
                </a:solidFill>
              </a:rPr>
              <a:t>В конце программы выводится значение </a:t>
            </a:r>
            <a:r>
              <a:rPr lang="en-US" sz="2000" b="1" dirty="0" smtClean="0">
                <a:solidFill>
                  <a:srgbClr val="0067B4"/>
                </a:solidFill>
              </a:rPr>
              <a:t>x</a:t>
            </a:r>
            <a:r>
              <a:rPr lang="ru-RU" sz="2000" b="1" dirty="0" smtClean="0">
                <a:solidFill>
                  <a:srgbClr val="0067B4"/>
                </a:solidFill>
              </a:rPr>
              <a:t>. </a:t>
            </a:r>
            <a:endParaRPr lang="ru-RU" b="1" dirty="0">
              <a:solidFill>
                <a:srgbClr val="0067B4"/>
              </a:solidFill>
              <a:latin typeface="+mn-lt"/>
              <a:cs typeface="+mn-cs"/>
            </a:endParaRPr>
          </a:p>
        </p:txBody>
      </p:sp>
      <p:sp>
        <p:nvSpPr>
          <p:cNvPr id="6" name="TextBox 5"/>
          <p:cNvSpPr txBox="1"/>
          <p:nvPr/>
        </p:nvSpPr>
        <p:spPr>
          <a:xfrm>
            <a:off x="285750" y="-24"/>
            <a:ext cx="8501063" cy="1016000"/>
          </a:xfrm>
          <a:prstGeom prst="rect">
            <a:avLst/>
          </a:prstGeom>
          <a:noFill/>
        </p:spPr>
        <p:txBody>
          <a:bodyPr>
            <a:spAutoFit/>
          </a:bodyPr>
          <a:lstStyle/>
          <a:p>
            <a:pPr fontAlgn="auto">
              <a:spcBef>
                <a:spcPts val="0"/>
              </a:spcBef>
              <a:spcAft>
                <a:spcPts val="0"/>
              </a:spcAft>
              <a:defRPr/>
            </a:pPr>
            <a:r>
              <a:rPr lang="ru-RU" sz="2000" b="1" dirty="0">
                <a:solidFill>
                  <a:schemeClr val="bg1">
                    <a:lumMod val="95000"/>
                  </a:schemeClr>
                </a:solidFill>
                <a:latin typeface="+mn-lt"/>
                <a:cs typeface="+mn-cs"/>
              </a:rPr>
              <a:t>Словесное описание алгоритма решения задачи, предваряющее  ее запись на языке программирования является обязательной частью решения задачи </a:t>
            </a:r>
            <a:r>
              <a:rPr lang="ru-RU" sz="2000" b="1" dirty="0" smtClean="0">
                <a:solidFill>
                  <a:schemeClr val="bg1">
                    <a:lumMod val="95000"/>
                  </a:schemeClr>
                </a:solidFill>
                <a:latin typeface="+mn-lt"/>
                <a:cs typeface="+mn-cs"/>
              </a:rPr>
              <a:t>27. Приведем пример такого описания: </a:t>
            </a:r>
            <a:endParaRPr lang="ru-RU" sz="2000" b="1" dirty="0">
              <a:solidFill>
                <a:schemeClr val="bg1">
                  <a:lumMod val="95000"/>
                </a:schemeClr>
              </a:solidFill>
              <a:latin typeface="+mn-lt"/>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1"/>
          <p:cNvSpPr>
            <a:spLocks noGrp="1"/>
          </p:cNvSpPr>
          <p:nvPr>
            <p:ph type="title"/>
          </p:nvPr>
        </p:nvSpPr>
        <p:spPr>
          <a:xfrm>
            <a:off x="3214678" y="285728"/>
            <a:ext cx="5572164" cy="1143000"/>
          </a:xfrm>
          <a:solidFill>
            <a:srgbClr val="FFFF99"/>
          </a:solidFill>
        </p:spPr>
        <p:txBody>
          <a:bodyPr>
            <a:normAutofit fontScale="90000"/>
          </a:bodyPr>
          <a:lstStyle/>
          <a:p>
            <a:pPr algn="r"/>
            <a:r>
              <a:rPr lang="ru-RU" sz="2800" b="1" dirty="0" smtClean="0">
                <a:solidFill>
                  <a:srgbClr val="FF0000"/>
                </a:solidFill>
              </a:rPr>
              <a:t>Общий вид решения задачи 27А на</a:t>
            </a:r>
            <a:r>
              <a:rPr lang="en-US" sz="2800" b="1" dirty="0" smtClean="0">
                <a:solidFill>
                  <a:srgbClr val="FF0000"/>
                </a:solidFill>
              </a:rPr>
              <a:t> </a:t>
            </a:r>
            <a:r>
              <a:rPr lang="ru-RU" sz="2800" b="1" dirty="0" smtClean="0">
                <a:solidFill>
                  <a:srgbClr val="FF0000"/>
                </a:solidFill>
              </a:rPr>
              <a:t>Алгоритмическом языке</a:t>
            </a:r>
            <a:endParaRPr lang="ru-RU" sz="2800" b="1" dirty="0">
              <a:solidFill>
                <a:srgbClr val="FF0000"/>
              </a:solidFill>
            </a:endParaRPr>
          </a:p>
        </p:txBody>
      </p:sp>
      <p:sp>
        <p:nvSpPr>
          <p:cNvPr id="3" name="Номер слайда 2"/>
          <p:cNvSpPr>
            <a:spLocks noGrp="1"/>
          </p:cNvSpPr>
          <p:nvPr>
            <p:ph type="sldNum" sz="quarter" idx="12"/>
          </p:nvPr>
        </p:nvSpPr>
        <p:spPr/>
        <p:txBody>
          <a:bodyPr/>
          <a:lstStyle/>
          <a:p>
            <a:pPr>
              <a:defRPr/>
            </a:pPr>
            <a:fld id="{62D9EAC1-FADC-41CB-9DBB-2A2974128851}" type="slidenum">
              <a:rPr lang="ru-RU"/>
              <a:pPr>
                <a:defRPr/>
              </a:pPr>
              <a:t>41</a:t>
            </a:fld>
            <a:endParaRPr lang="ru-RU"/>
          </a:p>
        </p:txBody>
      </p:sp>
      <p:sp>
        <p:nvSpPr>
          <p:cNvPr id="39939" name="TextBox 3"/>
          <p:cNvSpPr txBox="1">
            <a:spLocks noChangeArrowheads="1"/>
          </p:cNvSpPr>
          <p:nvPr/>
        </p:nvSpPr>
        <p:spPr bwMode="auto">
          <a:xfrm>
            <a:off x="142875" y="214313"/>
            <a:ext cx="8858250" cy="6555641"/>
          </a:xfrm>
          <a:prstGeom prst="rect">
            <a:avLst/>
          </a:prstGeom>
          <a:solidFill>
            <a:schemeClr val="bg1"/>
          </a:solidFill>
          <a:ln w="9525">
            <a:noFill/>
            <a:miter lim="800000"/>
            <a:headEnd/>
            <a:tailEnd/>
          </a:ln>
        </p:spPr>
        <p:txBody>
          <a:bodyPr>
            <a:spAutoFit/>
          </a:bodyPr>
          <a:lstStyle/>
          <a:p>
            <a:r>
              <a:rPr lang="ru-RU" altLang="ru-RU" sz="2800" b="1" dirty="0" err="1"/>
              <a:t>а</a:t>
            </a:r>
            <a:r>
              <a:rPr lang="ru-RU" altLang="ru-RU" sz="2800" b="1" dirty="0" err="1" smtClean="0"/>
              <a:t>лг</a:t>
            </a:r>
            <a:endParaRPr lang="ru-RU" altLang="ru-RU" sz="2800" b="1" dirty="0" smtClean="0"/>
          </a:p>
          <a:p>
            <a:r>
              <a:rPr lang="ru-RU" altLang="ru-RU" sz="2800" b="1" dirty="0" err="1" smtClean="0"/>
              <a:t>нач</a:t>
            </a:r>
            <a:endParaRPr lang="ru-RU" altLang="ru-RU" sz="2800" b="1" dirty="0" smtClean="0"/>
          </a:p>
          <a:p>
            <a:r>
              <a:rPr lang="ru-RU" altLang="ru-RU" sz="2800" b="1" dirty="0">
                <a:solidFill>
                  <a:srgbClr val="FF0000"/>
                </a:solidFill>
              </a:rPr>
              <a:t>ц</a:t>
            </a:r>
            <a:r>
              <a:rPr lang="ru-RU" altLang="ru-RU" sz="2800" b="1" dirty="0" smtClean="0">
                <a:solidFill>
                  <a:srgbClr val="FF0000"/>
                </a:solidFill>
              </a:rPr>
              <a:t>ел </a:t>
            </a:r>
            <a:r>
              <a:rPr lang="en-US" altLang="ru-RU" sz="2800" b="1" dirty="0" err="1" smtClean="0">
                <a:solidFill>
                  <a:srgbClr val="FF0000"/>
                </a:solidFill>
              </a:rPr>
              <a:t>i,j</a:t>
            </a:r>
            <a:r>
              <a:rPr lang="en-US" altLang="ru-RU" sz="2800" b="1" dirty="0" smtClean="0">
                <a:solidFill>
                  <a:srgbClr val="FF0000"/>
                </a:solidFill>
              </a:rPr>
              <a:t>, n</a:t>
            </a:r>
            <a:r>
              <a:rPr lang="ru-RU" altLang="ru-RU" sz="2800" b="1" dirty="0" smtClean="0">
                <a:solidFill>
                  <a:srgbClr val="FF0000"/>
                </a:solidFill>
              </a:rPr>
              <a:t>,х</a:t>
            </a:r>
          </a:p>
          <a:p>
            <a:r>
              <a:rPr lang="ru-RU" sz="2800" b="1" dirty="0" err="1">
                <a:solidFill>
                  <a:srgbClr val="FF0000"/>
                </a:solidFill>
              </a:rPr>
              <a:t>ц</a:t>
            </a:r>
            <a:r>
              <a:rPr lang="ru-RU" sz="2800" b="1" dirty="0" err="1" smtClean="0">
                <a:solidFill>
                  <a:srgbClr val="FF0000"/>
                </a:solidFill>
              </a:rPr>
              <a:t>елтаб</a:t>
            </a:r>
            <a:r>
              <a:rPr lang="ru-RU" sz="2800" b="1" dirty="0" smtClean="0">
                <a:solidFill>
                  <a:srgbClr val="FF0000"/>
                </a:solidFill>
              </a:rPr>
              <a:t> а[1..10000] </a:t>
            </a:r>
            <a:r>
              <a:rPr lang="ru-RU" sz="2800" b="1" dirty="0" err="1" smtClean="0">
                <a:solidFill>
                  <a:srgbClr val="FF0000"/>
                </a:solidFill>
              </a:rPr>
              <a:t>of</a:t>
            </a:r>
            <a:r>
              <a:rPr lang="ru-RU" sz="2800" b="1" dirty="0" smtClean="0">
                <a:solidFill>
                  <a:srgbClr val="FF0000"/>
                </a:solidFill>
              </a:rPr>
              <a:t> </a:t>
            </a:r>
            <a:r>
              <a:rPr lang="ru-RU" sz="2800" b="1" dirty="0" err="1" smtClean="0">
                <a:solidFill>
                  <a:srgbClr val="FF0000"/>
                </a:solidFill>
              </a:rPr>
              <a:t>integer</a:t>
            </a:r>
            <a:r>
              <a:rPr lang="ru-RU" sz="2800" b="1" dirty="0" smtClean="0">
                <a:solidFill>
                  <a:srgbClr val="FF0000"/>
                </a:solidFill>
              </a:rPr>
              <a:t>;</a:t>
            </a:r>
            <a:endParaRPr lang="en-US" altLang="ru-RU" sz="2800" b="1" dirty="0">
              <a:solidFill>
                <a:srgbClr val="FF0000"/>
              </a:solidFill>
            </a:endParaRPr>
          </a:p>
          <a:p>
            <a:r>
              <a:rPr lang="en-US" altLang="ru-RU" sz="2800" b="1" dirty="0" smtClean="0">
                <a:solidFill>
                  <a:srgbClr val="006600"/>
                </a:solidFill>
              </a:rPr>
              <a:t>x </a:t>
            </a:r>
            <a:r>
              <a:rPr lang="en-US" altLang="ru-RU" sz="2800" b="1" dirty="0">
                <a:solidFill>
                  <a:srgbClr val="006600"/>
                </a:solidFill>
              </a:rPr>
              <a:t>:= </a:t>
            </a:r>
            <a:r>
              <a:rPr lang="en-US" altLang="ru-RU" sz="2800" b="1" dirty="0" smtClean="0">
                <a:solidFill>
                  <a:srgbClr val="006600"/>
                </a:solidFill>
              </a:rPr>
              <a:t>0</a:t>
            </a:r>
            <a:endParaRPr lang="en-US" altLang="ru-RU" sz="2800" b="1" dirty="0">
              <a:solidFill>
                <a:srgbClr val="006600"/>
              </a:solidFill>
            </a:endParaRPr>
          </a:p>
          <a:p>
            <a:r>
              <a:rPr lang="ru-RU" altLang="ru-RU" sz="2800" b="1" dirty="0">
                <a:solidFill>
                  <a:srgbClr val="006600"/>
                </a:solidFill>
              </a:rPr>
              <a:t>в</a:t>
            </a:r>
            <a:r>
              <a:rPr lang="ru-RU" altLang="ru-RU" sz="2800" b="1" dirty="0" smtClean="0">
                <a:solidFill>
                  <a:srgbClr val="006600"/>
                </a:solidFill>
              </a:rPr>
              <a:t>вод </a:t>
            </a:r>
            <a:r>
              <a:rPr lang="en-US" altLang="ru-RU" sz="2800" b="1" dirty="0" smtClean="0">
                <a:solidFill>
                  <a:srgbClr val="006600"/>
                </a:solidFill>
              </a:rPr>
              <a:t>n</a:t>
            </a:r>
            <a:endParaRPr lang="en-US" altLang="ru-RU" sz="2800" b="1" dirty="0">
              <a:solidFill>
                <a:srgbClr val="006600"/>
              </a:solidFill>
            </a:endParaRPr>
          </a:p>
          <a:p>
            <a:r>
              <a:rPr lang="ru-RU" altLang="ru-RU" sz="2800" b="1" dirty="0" err="1"/>
              <a:t>н</a:t>
            </a:r>
            <a:r>
              <a:rPr lang="ru-RU" altLang="ru-RU" sz="2800" b="1" dirty="0" err="1" smtClean="0"/>
              <a:t>ц</a:t>
            </a:r>
            <a:r>
              <a:rPr lang="ru-RU" altLang="ru-RU" sz="2800" b="1" dirty="0" smtClean="0"/>
              <a:t> для </a:t>
            </a:r>
            <a:r>
              <a:rPr lang="pt-BR" altLang="ru-RU" sz="2800" b="1" dirty="0" smtClean="0"/>
              <a:t>i </a:t>
            </a:r>
            <a:r>
              <a:rPr lang="ru-RU" altLang="ru-RU" sz="2800" b="1" dirty="0" smtClean="0"/>
              <a:t>от </a:t>
            </a:r>
            <a:r>
              <a:rPr lang="pt-BR" altLang="ru-RU" sz="2800" b="1" dirty="0" smtClean="0"/>
              <a:t>1 </a:t>
            </a:r>
            <a:r>
              <a:rPr lang="ru-RU" altLang="ru-RU" sz="2800" b="1" dirty="0" smtClean="0"/>
              <a:t>до </a:t>
            </a:r>
            <a:r>
              <a:rPr lang="pt-BR" altLang="ru-RU" sz="2800" b="1" dirty="0" smtClean="0"/>
              <a:t>n </a:t>
            </a:r>
            <a:r>
              <a:rPr lang="ru-RU" altLang="ru-RU" sz="2800" b="1" dirty="0" smtClean="0"/>
              <a:t>ввод </a:t>
            </a:r>
            <a:r>
              <a:rPr lang="pt-BR" altLang="ru-RU" sz="2800" b="1" dirty="0" smtClean="0"/>
              <a:t>a[i]</a:t>
            </a:r>
            <a:endParaRPr lang="pt-BR" altLang="ru-RU" sz="2800" b="1" dirty="0"/>
          </a:p>
          <a:p>
            <a:r>
              <a:rPr lang="ru-RU" sz="2800" b="1" dirty="0" err="1" smtClean="0">
                <a:solidFill>
                  <a:srgbClr val="0000FF"/>
                </a:solidFill>
              </a:rPr>
              <a:t>нц</a:t>
            </a:r>
            <a:r>
              <a:rPr lang="ru-RU" sz="2800" b="1" dirty="0" smtClean="0">
                <a:solidFill>
                  <a:srgbClr val="0000FF"/>
                </a:solidFill>
              </a:rPr>
              <a:t> для</a:t>
            </a:r>
            <a:r>
              <a:rPr lang="en-US" sz="2800" b="1" dirty="0" smtClean="0">
                <a:solidFill>
                  <a:srgbClr val="0000FF"/>
                </a:solidFill>
              </a:rPr>
              <a:t> </a:t>
            </a:r>
            <a:r>
              <a:rPr lang="en-US" sz="2800" b="1" dirty="0" err="1" smtClean="0">
                <a:solidFill>
                  <a:srgbClr val="0000FF"/>
                </a:solidFill>
              </a:rPr>
              <a:t>i</a:t>
            </a:r>
            <a:r>
              <a:rPr lang="ru-RU" sz="2800" b="1" dirty="0" smtClean="0">
                <a:solidFill>
                  <a:srgbClr val="0000FF"/>
                </a:solidFill>
              </a:rPr>
              <a:t> от 1 до</a:t>
            </a:r>
            <a:r>
              <a:rPr lang="en-US" sz="2800" b="1" dirty="0" smtClean="0">
                <a:solidFill>
                  <a:srgbClr val="0000FF"/>
                </a:solidFill>
              </a:rPr>
              <a:t> n</a:t>
            </a:r>
            <a:r>
              <a:rPr lang="ru-RU" sz="2800" b="1" dirty="0" smtClean="0">
                <a:solidFill>
                  <a:srgbClr val="0000FF"/>
                </a:solidFill>
              </a:rPr>
              <a:t> - 1 </a:t>
            </a:r>
          </a:p>
          <a:p>
            <a:r>
              <a:rPr lang="en-US" sz="2800" b="1" dirty="0" smtClean="0">
                <a:solidFill>
                  <a:srgbClr val="0000FF"/>
                </a:solidFill>
              </a:rPr>
              <a:t>	</a:t>
            </a:r>
            <a:r>
              <a:rPr lang="ru-RU" sz="2800" b="1" dirty="0" err="1" smtClean="0">
                <a:solidFill>
                  <a:srgbClr val="0000FF"/>
                </a:solidFill>
              </a:rPr>
              <a:t>нц</a:t>
            </a:r>
            <a:r>
              <a:rPr lang="ru-RU" sz="2800" b="1" dirty="0" smtClean="0">
                <a:solidFill>
                  <a:srgbClr val="0000FF"/>
                </a:solidFill>
              </a:rPr>
              <a:t> для</a:t>
            </a:r>
            <a:r>
              <a:rPr lang="en-US" sz="2800" b="1" dirty="0" smtClean="0">
                <a:solidFill>
                  <a:srgbClr val="0000FF"/>
                </a:solidFill>
              </a:rPr>
              <a:t> j</a:t>
            </a:r>
            <a:r>
              <a:rPr lang="ru-RU" sz="2800" b="1" dirty="0" smtClean="0">
                <a:solidFill>
                  <a:srgbClr val="0000FF"/>
                </a:solidFill>
              </a:rPr>
              <a:t>  от </a:t>
            </a:r>
            <a:r>
              <a:rPr lang="en-US" sz="2800" b="1" dirty="0" err="1" smtClean="0">
                <a:solidFill>
                  <a:srgbClr val="0000FF"/>
                </a:solidFill>
              </a:rPr>
              <a:t>i</a:t>
            </a:r>
            <a:r>
              <a:rPr lang="ru-RU" sz="2800" b="1" dirty="0" smtClean="0">
                <a:solidFill>
                  <a:srgbClr val="0000FF"/>
                </a:solidFill>
              </a:rPr>
              <a:t> + 1 до</a:t>
            </a:r>
            <a:r>
              <a:rPr lang="en-US" sz="2800" b="1" dirty="0" smtClean="0">
                <a:solidFill>
                  <a:srgbClr val="0000FF"/>
                </a:solidFill>
              </a:rPr>
              <a:t> n </a:t>
            </a:r>
            <a:endParaRPr lang="ru-RU" sz="2800" b="1" dirty="0" smtClean="0">
              <a:solidFill>
                <a:srgbClr val="0000FF"/>
              </a:solidFill>
            </a:endParaRPr>
          </a:p>
          <a:p>
            <a:r>
              <a:rPr lang="en-US" sz="2800" b="1" dirty="0" smtClean="0">
                <a:solidFill>
                  <a:srgbClr val="0000FF"/>
                </a:solidFill>
              </a:rPr>
              <a:t>               </a:t>
            </a:r>
            <a:r>
              <a:rPr lang="ru-RU" sz="2800" b="1" dirty="0" smtClean="0">
                <a:solidFill>
                  <a:srgbClr val="0000FF"/>
                </a:solidFill>
              </a:rPr>
              <a:t>если (</a:t>
            </a:r>
            <a:r>
              <a:rPr lang="en-US" sz="2800" b="1" dirty="0">
                <a:solidFill>
                  <a:srgbClr val="0000FF"/>
                </a:solidFill>
              </a:rPr>
              <a:t>mod</a:t>
            </a:r>
            <a:r>
              <a:rPr lang="ru-RU" sz="2800" b="1" dirty="0" smtClean="0">
                <a:solidFill>
                  <a:srgbClr val="0000FF"/>
                </a:solidFill>
              </a:rPr>
              <a:t>(</a:t>
            </a:r>
            <a:r>
              <a:rPr lang="en-US" sz="2800" b="1" dirty="0" smtClean="0">
                <a:solidFill>
                  <a:srgbClr val="0000FF"/>
                </a:solidFill>
              </a:rPr>
              <a:t>a[</a:t>
            </a:r>
            <a:r>
              <a:rPr lang="en-US" sz="2800" b="1" dirty="0" err="1" smtClean="0">
                <a:solidFill>
                  <a:srgbClr val="0000FF"/>
                </a:solidFill>
              </a:rPr>
              <a:t>i</a:t>
            </a:r>
            <a:r>
              <a:rPr lang="en-US" sz="2800" b="1" dirty="0" smtClean="0">
                <a:solidFill>
                  <a:srgbClr val="0000FF"/>
                </a:solidFill>
              </a:rPr>
              <a:t>]*a[j])</a:t>
            </a:r>
            <a:r>
              <a:rPr lang="ru-RU" sz="2800" b="1" dirty="0">
                <a:solidFill>
                  <a:srgbClr val="0000FF"/>
                </a:solidFill>
              </a:rPr>
              <a:t>,</a:t>
            </a:r>
            <a:r>
              <a:rPr lang="en-US" sz="2800" b="1" dirty="0" smtClean="0">
                <a:solidFill>
                  <a:srgbClr val="0000FF"/>
                </a:solidFill>
              </a:rPr>
              <a:t> 14</a:t>
            </a:r>
            <a:r>
              <a:rPr lang="ru-RU" sz="2800" b="1" dirty="0" smtClean="0">
                <a:solidFill>
                  <a:srgbClr val="0000FF"/>
                </a:solidFill>
              </a:rPr>
              <a:t>)</a:t>
            </a:r>
            <a:r>
              <a:rPr lang="en-US" sz="2800" b="1" dirty="0" smtClean="0">
                <a:solidFill>
                  <a:srgbClr val="0000FF"/>
                </a:solidFill>
              </a:rPr>
              <a:t> = 0) </a:t>
            </a:r>
            <a:r>
              <a:rPr lang="ru-RU" sz="2800" b="1" dirty="0">
                <a:solidFill>
                  <a:srgbClr val="0000FF"/>
                </a:solidFill>
              </a:rPr>
              <a:t>и</a:t>
            </a:r>
            <a:r>
              <a:rPr lang="en-US" sz="2800" b="1" dirty="0" smtClean="0">
                <a:solidFill>
                  <a:srgbClr val="0000FF"/>
                </a:solidFill>
              </a:rPr>
              <a:t> ((a[</a:t>
            </a:r>
            <a:r>
              <a:rPr lang="en-US" sz="2800" b="1" dirty="0" err="1" smtClean="0">
                <a:solidFill>
                  <a:srgbClr val="0000FF"/>
                </a:solidFill>
              </a:rPr>
              <a:t>i</a:t>
            </a:r>
            <a:r>
              <a:rPr lang="en-US" sz="2800" b="1" dirty="0" smtClean="0">
                <a:solidFill>
                  <a:srgbClr val="0000FF"/>
                </a:solidFill>
              </a:rPr>
              <a:t>]*a[j]) &gt; max) </a:t>
            </a:r>
          </a:p>
          <a:p>
            <a:r>
              <a:rPr lang="en-US" sz="2800" b="1" dirty="0" smtClean="0">
                <a:solidFill>
                  <a:srgbClr val="0000FF"/>
                </a:solidFill>
              </a:rPr>
              <a:t>	    </a:t>
            </a:r>
            <a:r>
              <a:rPr lang="ru-RU" sz="2800" b="1" dirty="0" smtClean="0">
                <a:solidFill>
                  <a:srgbClr val="0000FF"/>
                </a:solidFill>
              </a:rPr>
              <a:t>то</a:t>
            </a:r>
            <a:r>
              <a:rPr lang="en-US" sz="2800" b="1" dirty="0" smtClean="0">
                <a:solidFill>
                  <a:srgbClr val="0000FF"/>
                </a:solidFill>
              </a:rPr>
              <a:t> </a:t>
            </a:r>
            <a:r>
              <a:rPr lang="ru-RU" sz="2800" b="1" dirty="0" err="1" smtClean="0">
                <a:solidFill>
                  <a:srgbClr val="0000FF"/>
                </a:solidFill>
              </a:rPr>
              <a:t>max</a:t>
            </a:r>
            <a:r>
              <a:rPr lang="ru-RU" sz="2800" b="1" dirty="0" smtClean="0">
                <a:solidFill>
                  <a:srgbClr val="0000FF"/>
                </a:solidFill>
              </a:rPr>
              <a:t> := a[i]*a[j] все</a:t>
            </a:r>
          </a:p>
          <a:p>
            <a:r>
              <a:rPr lang="ru-RU" sz="2800" b="1" dirty="0" smtClean="0">
                <a:solidFill>
                  <a:srgbClr val="0000FF"/>
                </a:solidFill>
              </a:rPr>
              <a:t>	</a:t>
            </a:r>
            <a:r>
              <a:rPr lang="ru-RU" sz="2800" b="1" dirty="0" err="1" smtClean="0">
                <a:solidFill>
                  <a:srgbClr val="0000FF"/>
                </a:solidFill>
              </a:rPr>
              <a:t>кц</a:t>
            </a:r>
            <a:endParaRPr lang="ru-RU" sz="2800" b="1" dirty="0" smtClean="0">
              <a:solidFill>
                <a:srgbClr val="0000FF"/>
              </a:solidFill>
            </a:endParaRPr>
          </a:p>
          <a:p>
            <a:r>
              <a:rPr lang="ru-RU" sz="2800" b="1" dirty="0" err="1" smtClean="0">
                <a:solidFill>
                  <a:srgbClr val="0000FF"/>
                </a:solidFill>
              </a:rPr>
              <a:t>кц</a:t>
            </a:r>
            <a:endParaRPr lang="ru-RU" sz="2800" b="1" dirty="0" smtClean="0">
              <a:solidFill>
                <a:srgbClr val="0000FF"/>
              </a:solidFill>
            </a:endParaRPr>
          </a:p>
          <a:p>
            <a:r>
              <a:rPr lang="ru-RU" altLang="ru-RU" sz="2800" b="1" dirty="0"/>
              <a:t>в</a:t>
            </a:r>
            <a:r>
              <a:rPr lang="ru-RU" altLang="ru-RU" sz="2800" b="1" dirty="0" smtClean="0"/>
              <a:t>ывод </a:t>
            </a:r>
            <a:r>
              <a:rPr lang="en-US" altLang="ru-RU" sz="2800" b="1" dirty="0" smtClean="0"/>
              <a:t>x</a:t>
            </a:r>
            <a:endParaRPr lang="en-US" altLang="ru-RU" sz="2800" b="1" dirty="0"/>
          </a:p>
          <a:p>
            <a:r>
              <a:rPr lang="ru-RU" altLang="ru-RU" sz="2800" b="1" dirty="0" smtClean="0"/>
              <a:t>кон</a:t>
            </a:r>
            <a:endParaRPr lang="ru-RU" altLang="ru-RU" sz="2800" b="1" dirty="0"/>
          </a:p>
        </p:txBody>
      </p:sp>
    </p:spTree>
    <p:extLst>
      <p:ext uri="{BB962C8B-B14F-4D97-AF65-F5344CB8AC3E}">
        <p14:creationId xmlns:p14="http://schemas.microsoft.com/office/powerpoint/2010/main" val="16216818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1"/>
          <p:cNvSpPr>
            <a:spLocks noGrp="1"/>
          </p:cNvSpPr>
          <p:nvPr>
            <p:ph type="title"/>
          </p:nvPr>
        </p:nvSpPr>
        <p:spPr>
          <a:xfrm>
            <a:off x="3214678" y="285728"/>
            <a:ext cx="5572164" cy="1143000"/>
          </a:xfrm>
          <a:solidFill>
            <a:srgbClr val="FFFF99"/>
          </a:solidFill>
        </p:spPr>
        <p:txBody>
          <a:bodyPr/>
          <a:lstStyle/>
          <a:p>
            <a:pPr algn="r"/>
            <a:r>
              <a:rPr lang="ru-RU" sz="2800" b="1" dirty="0" smtClean="0">
                <a:solidFill>
                  <a:srgbClr val="FF0000"/>
                </a:solidFill>
              </a:rPr>
              <a:t>Общий вид решения задачи 27А на языке Паскаль </a:t>
            </a:r>
            <a:r>
              <a:rPr lang="en-US" sz="2800" b="1" dirty="0" smtClean="0">
                <a:solidFill>
                  <a:srgbClr val="FF0000"/>
                </a:solidFill>
              </a:rPr>
              <a:t>ABC.net</a:t>
            </a:r>
            <a:r>
              <a:rPr lang="ru-RU" sz="2800" b="1" dirty="0" smtClean="0">
                <a:solidFill>
                  <a:srgbClr val="FF0000"/>
                </a:solidFill>
              </a:rPr>
              <a:t> </a:t>
            </a:r>
            <a:endParaRPr lang="ru-RU" sz="2800" b="1" dirty="0">
              <a:solidFill>
                <a:srgbClr val="FF0000"/>
              </a:solidFill>
            </a:endParaRPr>
          </a:p>
        </p:txBody>
      </p:sp>
      <p:sp>
        <p:nvSpPr>
          <p:cNvPr id="3" name="Номер слайда 2"/>
          <p:cNvSpPr>
            <a:spLocks noGrp="1"/>
          </p:cNvSpPr>
          <p:nvPr>
            <p:ph type="sldNum" sz="quarter" idx="12"/>
          </p:nvPr>
        </p:nvSpPr>
        <p:spPr/>
        <p:txBody>
          <a:bodyPr/>
          <a:lstStyle/>
          <a:p>
            <a:pPr>
              <a:defRPr/>
            </a:pPr>
            <a:fld id="{62D9EAC1-FADC-41CB-9DBB-2A2974128851}" type="slidenum">
              <a:rPr lang="ru-RU"/>
              <a:pPr>
                <a:defRPr/>
              </a:pPr>
              <a:t>42</a:t>
            </a:fld>
            <a:endParaRPr lang="ru-RU"/>
          </a:p>
        </p:txBody>
      </p:sp>
      <p:sp>
        <p:nvSpPr>
          <p:cNvPr id="39939" name="TextBox 3"/>
          <p:cNvSpPr txBox="1">
            <a:spLocks noChangeArrowheads="1"/>
          </p:cNvSpPr>
          <p:nvPr/>
        </p:nvSpPr>
        <p:spPr bwMode="auto">
          <a:xfrm>
            <a:off x="142875" y="214313"/>
            <a:ext cx="8858250" cy="6555641"/>
          </a:xfrm>
          <a:prstGeom prst="rect">
            <a:avLst/>
          </a:prstGeom>
          <a:solidFill>
            <a:schemeClr val="bg1"/>
          </a:solidFill>
          <a:ln w="9525">
            <a:noFill/>
            <a:miter lim="800000"/>
            <a:headEnd/>
            <a:tailEnd/>
          </a:ln>
        </p:spPr>
        <p:txBody>
          <a:bodyPr>
            <a:spAutoFit/>
          </a:bodyPr>
          <a:lstStyle/>
          <a:p>
            <a:r>
              <a:rPr lang="en-US" altLang="ru-RU" sz="2800" b="1" dirty="0" err="1">
                <a:solidFill>
                  <a:srgbClr val="FF0000"/>
                </a:solidFill>
              </a:rPr>
              <a:t>var</a:t>
            </a:r>
            <a:r>
              <a:rPr lang="en-US" altLang="ru-RU" sz="2800" b="1" dirty="0">
                <a:solidFill>
                  <a:srgbClr val="FF0000"/>
                </a:solidFill>
              </a:rPr>
              <a:t> </a:t>
            </a:r>
            <a:endParaRPr lang="ru-RU" altLang="ru-RU" sz="2800" b="1" dirty="0" smtClean="0">
              <a:solidFill>
                <a:srgbClr val="FF0000"/>
              </a:solidFill>
            </a:endParaRPr>
          </a:p>
          <a:p>
            <a:r>
              <a:rPr lang="en-US" altLang="ru-RU" sz="2800" b="1" dirty="0" err="1" smtClean="0">
                <a:solidFill>
                  <a:srgbClr val="FF0000"/>
                </a:solidFill>
              </a:rPr>
              <a:t>i,j</a:t>
            </a:r>
            <a:r>
              <a:rPr lang="en-US" altLang="ru-RU" sz="2800" b="1" dirty="0" smtClean="0">
                <a:solidFill>
                  <a:srgbClr val="FF0000"/>
                </a:solidFill>
              </a:rPr>
              <a:t>, n: integer;</a:t>
            </a:r>
          </a:p>
          <a:p>
            <a:r>
              <a:rPr lang="en-US" altLang="ru-RU" sz="2800" b="1" dirty="0" smtClean="0">
                <a:solidFill>
                  <a:srgbClr val="FF0000"/>
                </a:solidFill>
              </a:rPr>
              <a:t>x: integer;</a:t>
            </a:r>
          </a:p>
          <a:p>
            <a:r>
              <a:rPr lang="ru-RU" sz="2800" b="1" dirty="0" smtClean="0">
                <a:solidFill>
                  <a:srgbClr val="FF0000"/>
                </a:solidFill>
              </a:rPr>
              <a:t>a: </a:t>
            </a:r>
            <a:r>
              <a:rPr lang="ru-RU" sz="2800" b="1" dirty="0" err="1" smtClean="0">
                <a:solidFill>
                  <a:srgbClr val="FF0000"/>
                </a:solidFill>
              </a:rPr>
              <a:t>array</a:t>
            </a:r>
            <a:r>
              <a:rPr lang="ru-RU" sz="2800" b="1" dirty="0" smtClean="0">
                <a:solidFill>
                  <a:srgbClr val="FF0000"/>
                </a:solidFill>
              </a:rPr>
              <a:t>[1..10000] </a:t>
            </a:r>
            <a:r>
              <a:rPr lang="ru-RU" sz="2800" b="1" dirty="0" err="1" smtClean="0">
                <a:solidFill>
                  <a:srgbClr val="FF0000"/>
                </a:solidFill>
              </a:rPr>
              <a:t>of</a:t>
            </a:r>
            <a:r>
              <a:rPr lang="ru-RU" sz="2800" b="1" dirty="0" smtClean="0">
                <a:solidFill>
                  <a:srgbClr val="FF0000"/>
                </a:solidFill>
              </a:rPr>
              <a:t> </a:t>
            </a:r>
            <a:r>
              <a:rPr lang="ru-RU" sz="2800" b="1" dirty="0" err="1" smtClean="0">
                <a:solidFill>
                  <a:srgbClr val="FF0000"/>
                </a:solidFill>
              </a:rPr>
              <a:t>integer</a:t>
            </a:r>
            <a:r>
              <a:rPr lang="ru-RU" sz="2800" b="1" dirty="0" smtClean="0">
                <a:solidFill>
                  <a:srgbClr val="FF0000"/>
                </a:solidFill>
              </a:rPr>
              <a:t>;</a:t>
            </a:r>
            <a:endParaRPr lang="en-US" altLang="ru-RU" sz="2800" b="1" dirty="0">
              <a:solidFill>
                <a:srgbClr val="FF0000"/>
              </a:solidFill>
            </a:endParaRPr>
          </a:p>
          <a:p>
            <a:r>
              <a:rPr lang="en-US" altLang="ru-RU" sz="2800" b="1" dirty="0" smtClean="0"/>
              <a:t>begin</a:t>
            </a:r>
            <a:endParaRPr lang="en-US" altLang="ru-RU" sz="2800" b="1" dirty="0"/>
          </a:p>
          <a:p>
            <a:r>
              <a:rPr lang="en-US" altLang="ru-RU" sz="2800" b="1" dirty="0" smtClean="0">
                <a:solidFill>
                  <a:srgbClr val="006600"/>
                </a:solidFill>
              </a:rPr>
              <a:t>x </a:t>
            </a:r>
            <a:r>
              <a:rPr lang="en-US" altLang="ru-RU" sz="2800" b="1" dirty="0">
                <a:solidFill>
                  <a:srgbClr val="006600"/>
                </a:solidFill>
              </a:rPr>
              <a:t>:= 0;</a:t>
            </a:r>
          </a:p>
          <a:p>
            <a:r>
              <a:rPr lang="en-US" altLang="ru-RU" sz="2800" b="1" dirty="0" err="1" smtClean="0">
                <a:solidFill>
                  <a:srgbClr val="006600"/>
                </a:solidFill>
              </a:rPr>
              <a:t>readln</a:t>
            </a:r>
            <a:r>
              <a:rPr lang="en-US" altLang="ru-RU" sz="2800" b="1" dirty="0" smtClean="0">
                <a:solidFill>
                  <a:srgbClr val="006600"/>
                </a:solidFill>
              </a:rPr>
              <a:t>(n);</a:t>
            </a:r>
            <a:endParaRPr lang="en-US" altLang="ru-RU" sz="2800" b="1" dirty="0">
              <a:solidFill>
                <a:srgbClr val="006600"/>
              </a:solidFill>
            </a:endParaRPr>
          </a:p>
          <a:p>
            <a:r>
              <a:rPr lang="pt-BR" altLang="ru-RU" sz="2800" b="1" dirty="0"/>
              <a:t>for i := 1 to </a:t>
            </a:r>
            <a:r>
              <a:rPr lang="pt-BR" altLang="ru-RU" sz="2800" b="1" dirty="0" smtClean="0"/>
              <a:t>n do readln(a[i]);</a:t>
            </a:r>
            <a:endParaRPr lang="pt-BR" altLang="ru-RU" sz="2800" b="1" dirty="0"/>
          </a:p>
          <a:p>
            <a:endParaRPr lang="en-US" sz="2800" dirty="0" smtClean="0"/>
          </a:p>
          <a:p>
            <a:r>
              <a:rPr lang="en-US" sz="2800" b="1" dirty="0" smtClean="0">
                <a:solidFill>
                  <a:srgbClr val="0000FF"/>
                </a:solidFill>
              </a:rPr>
              <a:t>for </a:t>
            </a:r>
            <a:r>
              <a:rPr lang="en-US" sz="2800" b="1" dirty="0" err="1" smtClean="0">
                <a:solidFill>
                  <a:srgbClr val="0000FF"/>
                </a:solidFill>
              </a:rPr>
              <a:t>i</a:t>
            </a:r>
            <a:r>
              <a:rPr lang="ru-RU" sz="2800" b="1" dirty="0" smtClean="0">
                <a:solidFill>
                  <a:srgbClr val="0000FF"/>
                </a:solidFill>
              </a:rPr>
              <a:t> := 1 </a:t>
            </a:r>
            <a:r>
              <a:rPr lang="en-US" sz="2800" b="1" dirty="0" smtClean="0">
                <a:solidFill>
                  <a:srgbClr val="0000FF"/>
                </a:solidFill>
              </a:rPr>
              <a:t>to n</a:t>
            </a:r>
            <a:r>
              <a:rPr lang="ru-RU" sz="2800" b="1" dirty="0" smtClean="0">
                <a:solidFill>
                  <a:srgbClr val="0000FF"/>
                </a:solidFill>
              </a:rPr>
              <a:t> - 1 </a:t>
            </a:r>
            <a:r>
              <a:rPr lang="en-US" sz="2800" b="1" dirty="0" smtClean="0">
                <a:solidFill>
                  <a:srgbClr val="0000FF"/>
                </a:solidFill>
              </a:rPr>
              <a:t>do</a:t>
            </a:r>
            <a:endParaRPr lang="ru-RU" sz="2800" b="1" dirty="0" smtClean="0">
              <a:solidFill>
                <a:srgbClr val="0000FF"/>
              </a:solidFill>
            </a:endParaRPr>
          </a:p>
          <a:p>
            <a:r>
              <a:rPr lang="en-US" sz="2800" b="1" dirty="0" smtClean="0">
                <a:solidFill>
                  <a:srgbClr val="0000FF"/>
                </a:solidFill>
              </a:rPr>
              <a:t>	for j</a:t>
            </a:r>
            <a:r>
              <a:rPr lang="ru-RU" sz="2800" b="1" dirty="0" smtClean="0">
                <a:solidFill>
                  <a:srgbClr val="0000FF"/>
                </a:solidFill>
              </a:rPr>
              <a:t> := </a:t>
            </a:r>
            <a:r>
              <a:rPr lang="en-US" sz="2800" b="1" dirty="0" err="1" smtClean="0">
                <a:solidFill>
                  <a:srgbClr val="0000FF"/>
                </a:solidFill>
              </a:rPr>
              <a:t>i</a:t>
            </a:r>
            <a:r>
              <a:rPr lang="ru-RU" sz="2800" b="1" dirty="0" smtClean="0">
                <a:solidFill>
                  <a:srgbClr val="0000FF"/>
                </a:solidFill>
              </a:rPr>
              <a:t> + 1 </a:t>
            </a:r>
            <a:r>
              <a:rPr lang="en-US" sz="2800" b="1" dirty="0" smtClean="0">
                <a:solidFill>
                  <a:srgbClr val="0000FF"/>
                </a:solidFill>
              </a:rPr>
              <a:t>to n do</a:t>
            </a:r>
            <a:endParaRPr lang="ru-RU" sz="2800" b="1" dirty="0" smtClean="0">
              <a:solidFill>
                <a:srgbClr val="0000FF"/>
              </a:solidFill>
            </a:endParaRPr>
          </a:p>
          <a:p>
            <a:r>
              <a:rPr lang="en-US" sz="2800" b="1" dirty="0" smtClean="0">
                <a:solidFill>
                  <a:srgbClr val="0000FF"/>
                </a:solidFill>
              </a:rPr>
              <a:t>               if</a:t>
            </a:r>
            <a:r>
              <a:rPr lang="ru-RU" sz="2800" b="1" dirty="0" smtClean="0">
                <a:solidFill>
                  <a:srgbClr val="0000FF"/>
                </a:solidFill>
              </a:rPr>
              <a:t> ((</a:t>
            </a:r>
            <a:r>
              <a:rPr lang="en-US" sz="2800" b="1" dirty="0" smtClean="0">
                <a:solidFill>
                  <a:srgbClr val="0000FF"/>
                </a:solidFill>
              </a:rPr>
              <a:t>a[</a:t>
            </a:r>
            <a:r>
              <a:rPr lang="en-US" sz="2800" b="1" dirty="0" err="1" smtClean="0">
                <a:solidFill>
                  <a:srgbClr val="0000FF"/>
                </a:solidFill>
              </a:rPr>
              <a:t>i</a:t>
            </a:r>
            <a:r>
              <a:rPr lang="en-US" sz="2800" b="1" dirty="0" smtClean="0">
                <a:solidFill>
                  <a:srgbClr val="0000FF"/>
                </a:solidFill>
              </a:rPr>
              <a:t>]*a[j]) mod 14 = 0) and ((a[</a:t>
            </a:r>
            <a:r>
              <a:rPr lang="en-US" sz="2800" b="1" dirty="0" err="1" smtClean="0">
                <a:solidFill>
                  <a:srgbClr val="0000FF"/>
                </a:solidFill>
              </a:rPr>
              <a:t>i</a:t>
            </a:r>
            <a:r>
              <a:rPr lang="en-US" sz="2800" b="1" dirty="0" smtClean="0">
                <a:solidFill>
                  <a:srgbClr val="0000FF"/>
                </a:solidFill>
              </a:rPr>
              <a:t>]*a[j]) &gt; max) </a:t>
            </a:r>
          </a:p>
          <a:p>
            <a:r>
              <a:rPr lang="en-US" sz="2800" b="1" dirty="0" smtClean="0">
                <a:solidFill>
                  <a:srgbClr val="0000FF"/>
                </a:solidFill>
              </a:rPr>
              <a:t>	    then </a:t>
            </a:r>
            <a:r>
              <a:rPr lang="ru-RU" sz="2800" b="1" dirty="0" err="1" smtClean="0">
                <a:solidFill>
                  <a:srgbClr val="0000FF"/>
                </a:solidFill>
              </a:rPr>
              <a:t>max</a:t>
            </a:r>
            <a:r>
              <a:rPr lang="ru-RU" sz="2800" b="1" dirty="0" smtClean="0">
                <a:solidFill>
                  <a:srgbClr val="0000FF"/>
                </a:solidFill>
              </a:rPr>
              <a:t> := </a:t>
            </a:r>
            <a:r>
              <a:rPr lang="ru-RU" sz="2800" b="1" dirty="0" err="1" smtClean="0">
                <a:solidFill>
                  <a:srgbClr val="0000FF"/>
                </a:solidFill>
              </a:rPr>
              <a:t>a</a:t>
            </a:r>
            <a:r>
              <a:rPr lang="ru-RU" sz="2800" b="1" dirty="0" smtClean="0">
                <a:solidFill>
                  <a:srgbClr val="0000FF"/>
                </a:solidFill>
              </a:rPr>
              <a:t>[</a:t>
            </a:r>
            <a:r>
              <a:rPr lang="ru-RU" sz="2800" b="1" dirty="0" err="1" smtClean="0">
                <a:solidFill>
                  <a:srgbClr val="0000FF"/>
                </a:solidFill>
              </a:rPr>
              <a:t>i</a:t>
            </a:r>
            <a:r>
              <a:rPr lang="ru-RU" sz="2800" b="1" dirty="0" smtClean="0">
                <a:solidFill>
                  <a:srgbClr val="0000FF"/>
                </a:solidFill>
              </a:rPr>
              <a:t>]*</a:t>
            </a:r>
            <a:r>
              <a:rPr lang="ru-RU" sz="2800" b="1" dirty="0" err="1" smtClean="0">
                <a:solidFill>
                  <a:srgbClr val="0000FF"/>
                </a:solidFill>
              </a:rPr>
              <a:t>a</a:t>
            </a:r>
            <a:r>
              <a:rPr lang="ru-RU" sz="2800" b="1" dirty="0" smtClean="0">
                <a:solidFill>
                  <a:srgbClr val="0000FF"/>
                </a:solidFill>
              </a:rPr>
              <a:t>[</a:t>
            </a:r>
            <a:r>
              <a:rPr lang="ru-RU" sz="2800" b="1" dirty="0" err="1" smtClean="0">
                <a:solidFill>
                  <a:srgbClr val="0000FF"/>
                </a:solidFill>
              </a:rPr>
              <a:t>j</a:t>
            </a:r>
            <a:r>
              <a:rPr lang="ru-RU" sz="2800" b="1" dirty="0" smtClean="0">
                <a:solidFill>
                  <a:srgbClr val="0000FF"/>
                </a:solidFill>
              </a:rPr>
              <a:t>];</a:t>
            </a:r>
          </a:p>
          <a:p>
            <a:r>
              <a:rPr lang="en-US" altLang="ru-RU" sz="2800" b="1" dirty="0" err="1" smtClean="0"/>
              <a:t>writeln</a:t>
            </a:r>
            <a:r>
              <a:rPr lang="en-US" altLang="ru-RU" sz="2800" b="1" dirty="0" smtClean="0"/>
              <a:t>(x);</a:t>
            </a:r>
            <a:endParaRPr lang="en-US" altLang="ru-RU" sz="2800" b="1" dirty="0"/>
          </a:p>
          <a:p>
            <a:r>
              <a:rPr lang="en-US" altLang="ru-RU" sz="2800" b="1" dirty="0" smtClean="0"/>
              <a:t>end</a:t>
            </a:r>
            <a:r>
              <a:rPr lang="en-US" altLang="ru-RU" sz="2800" b="1" dirty="0"/>
              <a:t>.</a:t>
            </a:r>
            <a:endParaRPr lang="ru-RU" altLang="ru-RU" sz="2800" b="1" dirty="0"/>
          </a:p>
        </p:txBody>
      </p:sp>
    </p:spTree>
    <p:extLst>
      <p:ext uri="{BB962C8B-B14F-4D97-AF65-F5344CB8AC3E}">
        <p14:creationId xmlns:p14="http://schemas.microsoft.com/office/powerpoint/2010/main" val="20289464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1"/>
          <p:cNvSpPr>
            <a:spLocks noGrp="1"/>
          </p:cNvSpPr>
          <p:nvPr>
            <p:ph type="title"/>
          </p:nvPr>
        </p:nvSpPr>
        <p:spPr>
          <a:xfrm>
            <a:off x="3275856" y="913284"/>
            <a:ext cx="5572164" cy="1143000"/>
          </a:xfrm>
          <a:solidFill>
            <a:srgbClr val="FFFF99"/>
          </a:solidFill>
        </p:spPr>
        <p:txBody>
          <a:bodyPr/>
          <a:lstStyle/>
          <a:p>
            <a:pPr algn="r"/>
            <a:r>
              <a:rPr lang="ru-RU" sz="2800" b="1" dirty="0" smtClean="0">
                <a:solidFill>
                  <a:srgbClr val="FF0000"/>
                </a:solidFill>
              </a:rPr>
              <a:t>Общий вид решения задачи 27А на языке Питон 3.3 </a:t>
            </a:r>
            <a:endParaRPr lang="ru-RU" sz="2800" b="1" dirty="0">
              <a:solidFill>
                <a:srgbClr val="FF0000"/>
              </a:solidFill>
            </a:endParaRPr>
          </a:p>
        </p:txBody>
      </p:sp>
      <p:sp>
        <p:nvSpPr>
          <p:cNvPr id="3" name="Номер слайда 2"/>
          <p:cNvSpPr>
            <a:spLocks noGrp="1"/>
          </p:cNvSpPr>
          <p:nvPr>
            <p:ph type="sldNum" sz="quarter" idx="12"/>
          </p:nvPr>
        </p:nvSpPr>
        <p:spPr/>
        <p:txBody>
          <a:bodyPr/>
          <a:lstStyle/>
          <a:p>
            <a:pPr>
              <a:defRPr/>
            </a:pPr>
            <a:fld id="{62D9EAC1-FADC-41CB-9DBB-2A2974128851}" type="slidenum">
              <a:rPr lang="ru-RU"/>
              <a:pPr>
                <a:defRPr/>
              </a:pPr>
              <a:t>43</a:t>
            </a:fld>
            <a:endParaRPr lang="ru-RU"/>
          </a:p>
        </p:txBody>
      </p:sp>
      <p:sp>
        <p:nvSpPr>
          <p:cNvPr id="39939" name="TextBox 3"/>
          <p:cNvSpPr txBox="1">
            <a:spLocks noChangeArrowheads="1"/>
          </p:cNvSpPr>
          <p:nvPr/>
        </p:nvSpPr>
        <p:spPr bwMode="auto">
          <a:xfrm>
            <a:off x="142875" y="1484784"/>
            <a:ext cx="8858250" cy="4401205"/>
          </a:xfrm>
          <a:prstGeom prst="rect">
            <a:avLst/>
          </a:prstGeom>
          <a:solidFill>
            <a:schemeClr val="bg1"/>
          </a:solidFill>
          <a:ln w="9525">
            <a:noFill/>
            <a:miter lim="800000"/>
            <a:headEnd/>
            <a:tailEnd/>
          </a:ln>
        </p:spPr>
        <p:txBody>
          <a:bodyPr>
            <a:spAutoFit/>
          </a:bodyPr>
          <a:lstStyle/>
          <a:p>
            <a:r>
              <a:rPr lang="en-US" sz="2800" b="1" dirty="0"/>
              <a:t>a</a:t>
            </a:r>
            <a:r>
              <a:rPr lang="en-US" sz="2800" b="1" dirty="0" smtClean="0"/>
              <a:t>=[]</a:t>
            </a:r>
            <a:endParaRPr lang="en-US" altLang="ru-RU" sz="2800" b="1" dirty="0"/>
          </a:p>
          <a:p>
            <a:r>
              <a:rPr lang="en-US" altLang="ru-RU" sz="2800" b="1" dirty="0"/>
              <a:t>n=</a:t>
            </a:r>
            <a:r>
              <a:rPr lang="en-US" altLang="ru-RU" sz="2800" b="1" dirty="0" err="1"/>
              <a:t>int</a:t>
            </a:r>
            <a:r>
              <a:rPr lang="en-US" altLang="ru-RU" sz="2800" b="1" dirty="0"/>
              <a:t>(input())</a:t>
            </a:r>
          </a:p>
          <a:p>
            <a:r>
              <a:rPr lang="en-US" altLang="ru-RU" sz="2800" b="1" dirty="0" smtClean="0"/>
              <a:t>x = 0</a:t>
            </a:r>
            <a:endParaRPr lang="en-US" altLang="ru-RU" sz="2800" b="1" dirty="0"/>
          </a:p>
          <a:p>
            <a:r>
              <a:rPr lang="pt-BR" altLang="ru-RU" sz="2800" b="1" dirty="0" smtClean="0"/>
              <a:t>for </a:t>
            </a:r>
            <a:r>
              <a:rPr lang="pt-BR" altLang="ru-RU" sz="2800" b="1" dirty="0"/>
              <a:t>i </a:t>
            </a:r>
            <a:r>
              <a:rPr lang="ru-RU" altLang="ru-RU" sz="2800" b="1" dirty="0" smtClean="0"/>
              <a:t> </a:t>
            </a:r>
            <a:r>
              <a:rPr lang="en-US" altLang="ru-RU" sz="2800" b="1" dirty="0" smtClean="0"/>
              <a:t>in range (0, n): </a:t>
            </a:r>
            <a:r>
              <a:rPr lang="en-US" altLang="ru-RU" sz="2800" b="1" dirty="0" err="1" smtClean="0"/>
              <a:t>a.append</a:t>
            </a:r>
            <a:r>
              <a:rPr lang="en-US" altLang="ru-RU" sz="2800" b="1" dirty="0" smtClean="0"/>
              <a:t>(</a:t>
            </a:r>
            <a:r>
              <a:rPr lang="en-US" altLang="ru-RU" sz="2800" b="1" dirty="0" err="1" smtClean="0"/>
              <a:t>int</a:t>
            </a:r>
            <a:r>
              <a:rPr lang="en-US" altLang="ru-RU" sz="2800" b="1" dirty="0" smtClean="0"/>
              <a:t>(input())</a:t>
            </a:r>
            <a:endParaRPr lang="pt-BR" altLang="ru-RU" sz="2800" b="1" dirty="0"/>
          </a:p>
          <a:p>
            <a:endParaRPr lang="en-US" sz="2800" dirty="0" smtClean="0"/>
          </a:p>
          <a:p>
            <a:r>
              <a:rPr lang="en-US" sz="2800" b="1" dirty="0" smtClean="0">
                <a:solidFill>
                  <a:srgbClr val="0000FF"/>
                </a:solidFill>
              </a:rPr>
              <a:t>for </a:t>
            </a:r>
            <a:r>
              <a:rPr lang="en-US" sz="2800" b="1" dirty="0" err="1" smtClean="0">
                <a:solidFill>
                  <a:srgbClr val="0000FF"/>
                </a:solidFill>
              </a:rPr>
              <a:t>i</a:t>
            </a:r>
            <a:r>
              <a:rPr lang="ru-RU" sz="2800" b="1" dirty="0" smtClean="0">
                <a:solidFill>
                  <a:srgbClr val="0000FF"/>
                </a:solidFill>
              </a:rPr>
              <a:t> </a:t>
            </a:r>
            <a:r>
              <a:rPr lang="en-US" sz="2800" b="1" dirty="0" smtClean="0">
                <a:solidFill>
                  <a:srgbClr val="0000FF"/>
                </a:solidFill>
              </a:rPr>
              <a:t>in range(0, n</a:t>
            </a:r>
            <a:r>
              <a:rPr lang="ru-RU" sz="2800" b="1" dirty="0" smtClean="0">
                <a:solidFill>
                  <a:srgbClr val="0000FF"/>
                </a:solidFill>
              </a:rPr>
              <a:t> – 1</a:t>
            </a:r>
            <a:r>
              <a:rPr lang="en-US" sz="2800" b="1" dirty="0" smtClean="0">
                <a:solidFill>
                  <a:srgbClr val="0000FF"/>
                </a:solidFill>
              </a:rPr>
              <a:t>):</a:t>
            </a:r>
            <a:endParaRPr lang="ru-RU" sz="2800" b="1" dirty="0" smtClean="0">
              <a:solidFill>
                <a:srgbClr val="0000FF"/>
              </a:solidFill>
            </a:endParaRPr>
          </a:p>
          <a:p>
            <a:r>
              <a:rPr lang="en-US" sz="2800" b="1" dirty="0" smtClean="0">
                <a:solidFill>
                  <a:srgbClr val="0000FF"/>
                </a:solidFill>
              </a:rPr>
              <a:t>	for j</a:t>
            </a:r>
            <a:r>
              <a:rPr lang="ru-RU" sz="2800" b="1" dirty="0" smtClean="0">
                <a:solidFill>
                  <a:srgbClr val="0000FF"/>
                </a:solidFill>
              </a:rPr>
              <a:t> </a:t>
            </a:r>
            <a:r>
              <a:rPr lang="en-US" sz="2800" b="1" dirty="0" smtClean="0">
                <a:solidFill>
                  <a:srgbClr val="0000FF"/>
                </a:solidFill>
              </a:rPr>
              <a:t>in range(</a:t>
            </a:r>
            <a:r>
              <a:rPr lang="ru-RU" sz="2800" b="1" dirty="0" smtClean="0">
                <a:solidFill>
                  <a:srgbClr val="0000FF"/>
                </a:solidFill>
              </a:rPr>
              <a:t> </a:t>
            </a:r>
            <a:r>
              <a:rPr lang="en-US" sz="2800" b="1" dirty="0" err="1" smtClean="0">
                <a:solidFill>
                  <a:srgbClr val="0000FF"/>
                </a:solidFill>
              </a:rPr>
              <a:t>i</a:t>
            </a:r>
            <a:r>
              <a:rPr lang="ru-RU" sz="2800" b="1" dirty="0" smtClean="0">
                <a:solidFill>
                  <a:srgbClr val="0000FF"/>
                </a:solidFill>
              </a:rPr>
              <a:t> + 1</a:t>
            </a:r>
            <a:r>
              <a:rPr lang="en-US" sz="2800" b="1" dirty="0" smtClean="0">
                <a:solidFill>
                  <a:srgbClr val="0000FF"/>
                </a:solidFill>
              </a:rPr>
              <a:t>, n):</a:t>
            </a:r>
            <a:endParaRPr lang="ru-RU" sz="2800" b="1" dirty="0" smtClean="0">
              <a:solidFill>
                <a:srgbClr val="0000FF"/>
              </a:solidFill>
            </a:endParaRPr>
          </a:p>
          <a:p>
            <a:r>
              <a:rPr lang="en-US" sz="2800" b="1" dirty="0" smtClean="0">
                <a:solidFill>
                  <a:srgbClr val="0000FF"/>
                </a:solidFill>
              </a:rPr>
              <a:t>               if</a:t>
            </a:r>
            <a:r>
              <a:rPr lang="ru-RU" sz="2800" b="1" dirty="0" smtClean="0">
                <a:solidFill>
                  <a:srgbClr val="0000FF"/>
                </a:solidFill>
              </a:rPr>
              <a:t> ((</a:t>
            </a:r>
            <a:r>
              <a:rPr lang="en-US" sz="2800" b="1" dirty="0" smtClean="0">
                <a:solidFill>
                  <a:srgbClr val="0000FF"/>
                </a:solidFill>
              </a:rPr>
              <a:t>a[</a:t>
            </a:r>
            <a:r>
              <a:rPr lang="en-US" sz="2800" b="1" dirty="0" err="1" smtClean="0">
                <a:solidFill>
                  <a:srgbClr val="0000FF"/>
                </a:solidFill>
              </a:rPr>
              <a:t>i</a:t>
            </a:r>
            <a:r>
              <a:rPr lang="en-US" sz="2800" b="1" dirty="0" smtClean="0">
                <a:solidFill>
                  <a:srgbClr val="0000FF"/>
                </a:solidFill>
              </a:rPr>
              <a:t>]*a[j]) % 14 == 0) and ((a[</a:t>
            </a:r>
            <a:r>
              <a:rPr lang="en-US" sz="2800" b="1" dirty="0" err="1" smtClean="0">
                <a:solidFill>
                  <a:srgbClr val="0000FF"/>
                </a:solidFill>
              </a:rPr>
              <a:t>i</a:t>
            </a:r>
            <a:r>
              <a:rPr lang="en-US" sz="2800" b="1" dirty="0" smtClean="0">
                <a:solidFill>
                  <a:srgbClr val="0000FF"/>
                </a:solidFill>
              </a:rPr>
              <a:t>]*a[j]) &gt; max): </a:t>
            </a:r>
          </a:p>
          <a:p>
            <a:r>
              <a:rPr lang="en-US" sz="2800" b="1" dirty="0" smtClean="0">
                <a:solidFill>
                  <a:srgbClr val="0000FF"/>
                </a:solidFill>
              </a:rPr>
              <a:t>	                                                                </a:t>
            </a:r>
            <a:r>
              <a:rPr lang="ru-RU" sz="2800" b="1" dirty="0" err="1" smtClean="0">
                <a:solidFill>
                  <a:srgbClr val="0000FF"/>
                </a:solidFill>
              </a:rPr>
              <a:t>max</a:t>
            </a:r>
            <a:r>
              <a:rPr lang="ru-RU" sz="2800" b="1" dirty="0" smtClean="0">
                <a:solidFill>
                  <a:srgbClr val="0000FF"/>
                </a:solidFill>
              </a:rPr>
              <a:t> = a[i]*a[j]</a:t>
            </a:r>
          </a:p>
          <a:p>
            <a:r>
              <a:rPr lang="en-US" altLang="ru-RU" sz="2800" b="1" dirty="0" smtClean="0"/>
              <a:t>print(x)</a:t>
            </a:r>
            <a:endParaRPr lang="en-US" altLang="ru-RU" sz="28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831F9F4-70C9-4D87-96FB-20DD7D51FAE4}" type="slidenum">
              <a:rPr lang="ru-RU" smtClean="0"/>
              <a:pPr>
                <a:defRPr/>
              </a:pPr>
              <a:t>44</a:t>
            </a:fld>
            <a:endParaRPr lang="ru-RU"/>
          </a:p>
        </p:txBody>
      </p:sp>
      <p:sp>
        <p:nvSpPr>
          <p:cNvPr id="4" name="TextBox 3"/>
          <p:cNvSpPr txBox="1"/>
          <p:nvPr/>
        </p:nvSpPr>
        <p:spPr>
          <a:xfrm>
            <a:off x="214282" y="-24"/>
            <a:ext cx="8215370" cy="400110"/>
          </a:xfrm>
          <a:prstGeom prst="rect">
            <a:avLst/>
          </a:prstGeom>
          <a:noFill/>
        </p:spPr>
        <p:txBody>
          <a:bodyPr wrap="square" rtlCol="0">
            <a:spAutoFit/>
          </a:bodyPr>
          <a:lstStyle/>
          <a:p>
            <a:r>
              <a:rPr lang="ru-RU" sz="2000" b="1" dirty="0" smtClean="0">
                <a:solidFill>
                  <a:schemeClr val="bg1"/>
                </a:solidFill>
              </a:rPr>
              <a:t>Пример 27А-3 Обработка целочисленных и строковых данных</a:t>
            </a:r>
            <a:endParaRPr lang="ru-RU" sz="2000" b="1" dirty="0">
              <a:solidFill>
                <a:schemeClr val="bg1"/>
              </a:solidFill>
            </a:endParaRPr>
          </a:p>
        </p:txBody>
      </p:sp>
      <p:pic>
        <p:nvPicPr>
          <p:cNvPr id="1026" name="Picture 2"/>
          <p:cNvPicPr>
            <a:picLocks noChangeAspect="1" noChangeArrowheads="1"/>
          </p:cNvPicPr>
          <p:nvPr/>
        </p:nvPicPr>
        <p:blipFill>
          <a:blip r:embed="rId2"/>
          <a:srcRect/>
          <a:stretch>
            <a:fillRect/>
          </a:stretch>
        </p:blipFill>
        <p:spPr bwMode="auto">
          <a:xfrm>
            <a:off x="214282" y="357166"/>
            <a:ext cx="6381750" cy="41719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14282" y="4429125"/>
            <a:ext cx="6391275" cy="24288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674868" y="1857364"/>
            <a:ext cx="2469132" cy="32956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831F9F4-70C9-4D87-96FB-20DD7D51FAE4}" type="slidenum">
              <a:rPr lang="ru-RU" smtClean="0"/>
              <a:pPr>
                <a:defRPr/>
              </a:pPr>
              <a:t>45</a:t>
            </a:fld>
            <a:endParaRPr lang="ru-RU" dirty="0"/>
          </a:p>
        </p:txBody>
      </p:sp>
      <p:sp>
        <p:nvSpPr>
          <p:cNvPr id="4" name="TextBox 3"/>
          <p:cNvSpPr txBox="1"/>
          <p:nvPr/>
        </p:nvSpPr>
        <p:spPr>
          <a:xfrm>
            <a:off x="142876" y="243087"/>
            <a:ext cx="8929718" cy="6186309"/>
          </a:xfrm>
          <a:prstGeom prst="rect">
            <a:avLst/>
          </a:prstGeom>
          <a:solidFill>
            <a:schemeClr val="bg1"/>
          </a:solidFill>
          <a:ln w="25400">
            <a:solidFill>
              <a:schemeClr val="accent1"/>
            </a:solidFill>
          </a:ln>
        </p:spPr>
        <p:txBody>
          <a:bodyPr wrap="square" rtlCol="0">
            <a:spAutoFit/>
          </a:bodyPr>
          <a:lstStyle/>
          <a:p>
            <a:pPr algn="r"/>
            <a:r>
              <a:rPr lang="ru-RU" u="sng" dirty="0" smtClean="0"/>
              <a:t>Решение 27А на языке Паскаль. АВС</a:t>
            </a:r>
          </a:p>
          <a:p>
            <a:r>
              <a:rPr lang="en-US" b="1" dirty="0" err="1" smtClean="0"/>
              <a:t>var</a:t>
            </a:r>
            <a:endParaRPr lang="en-US" b="1" dirty="0" smtClean="0"/>
          </a:p>
          <a:p>
            <a:r>
              <a:rPr lang="en-US" b="1" dirty="0" smtClean="0"/>
              <a:t>a:array [1..1000] of </a:t>
            </a:r>
            <a:r>
              <a:rPr lang="en-US" b="1" dirty="0" err="1" smtClean="0"/>
              <a:t>longint</a:t>
            </a:r>
            <a:r>
              <a:rPr lang="en-US" b="1" dirty="0" smtClean="0"/>
              <a:t>;</a:t>
            </a:r>
          </a:p>
          <a:p>
            <a:r>
              <a:rPr lang="en-US" b="1" dirty="0" smtClean="0"/>
              <a:t>b: array [1..1000] of string;</a:t>
            </a:r>
          </a:p>
          <a:p>
            <a:r>
              <a:rPr lang="en-US" b="1" dirty="0" err="1" smtClean="0"/>
              <a:t>i,N</a:t>
            </a:r>
            <a:r>
              <a:rPr lang="en-US" b="1" dirty="0" smtClean="0"/>
              <a:t>: integer;</a:t>
            </a:r>
          </a:p>
          <a:p>
            <a:r>
              <a:rPr lang="en-US" b="1" dirty="0" smtClean="0"/>
              <a:t>m1, m2, m3:longint;</a:t>
            </a:r>
          </a:p>
          <a:p>
            <a:r>
              <a:rPr lang="en-US" b="1" dirty="0" smtClean="0"/>
              <a:t>begin</a:t>
            </a:r>
          </a:p>
          <a:p>
            <a:r>
              <a:rPr lang="en-US" b="1" dirty="0" err="1" smtClean="0">
                <a:solidFill>
                  <a:srgbClr val="0067B4"/>
                </a:solidFill>
              </a:rPr>
              <a:t>readln</a:t>
            </a:r>
            <a:r>
              <a:rPr lang="en-US" b="1" dirty="0" smtClean="0">
                <a:solidFill>
                  <a:srgbClr val="0067B4"/>
                </a:solidFill>
              </a:rPr>
              <a:t>(N);</a:t>
            </a:r>
          </a:p>
          <a:p>
            <a:r>
              <a:rPr lang="en-US" b="1" dirty="0" smtClean="0">
                <a:solidFill>
                  <a:srgbClr val="0067B4"/>
                </a:solidFill>
              </a:rPr>
              <a:t>for </a:t>
            </a:r>
            <a:r>
              <a:rPr lang="en-US" b="1" dirty="0" err="1" smtClean="0">
                <a:solidFill>
                  <a:srgbClr val="0067B4"/>
                </a:solidFill>
              </a:rPr>
              <a:t>i</a:t>
            </a:r>
            <a:r>
              <a:rPr lang="en-US" b="1" dirty="0" smtClean="0">
                <a:solidFill>
                  <a:srgbClr val="0067B4"/>
                </a:solidFill>
              </a:rPr>
              <a:t>:= 1 to N do</a:t>
            </a:r>
            <a:r>
              <a:rPr lang="ru-RU" b="1" dirty="0" smtClean="0">
                <a:solidFill>
                  <a:srgbClr val="0067B4"/>
                </a:solidFill>
              </a:rPr>
              <a:t> </a:t>
            </a:r>
            <a:r>
              <a:rPr lang="en-US" b="1" dirty="0" err="1" smtClean="0">
                <a:solidFill>
                  <a:srgbClr val="0067B4"/>
                </a:solidFill>
              </a:rPr>
              <a:t>readln</a:t>
            </a:r>
            <a:r>
              <a:rPr lang="en-US" b="1" dirty="0" smtClean="0">
                <a:solidFill>
                  <a:srgbClr val="0067B4"/>
                </a:solidFill>
              </a:rPr>
              <a:t> (a[</a:t>
            </a:r>
            <a:r>
              <a:rPr lang="en-US" b="1" dirty="0" err="1" smtClean="0">
                <a:solidFill>
                  <a:srgbClr val="0067B4"/>
                </a:solidFill>
              </a:rPr>
              <a:t>i</a:t>
            </a:r>
            <a:r>
              <a:rPr lang="en-US" b="1" dirty="0" smtClean="0">
                <a:solidFill>
                  <a:srgbClr val="0067B4"/>
                </a:solidFill>
              </a:rPr>
              <a:t>], b[</a:t>
            </a:r>
            <a:r>
              <a:rPr lang="en-US" b="1" dirty="0" err="1" smtClean="0">
                <a:solidFill>
                  <a:srgbClr val="0067B4"/>
                </a:solidFill>
              </a:rPr>
              <a:t>i</a:t>
            </a:r>
            <a:r>
              <a:rPr lang="en-US" b="1" dirty="0" smtClean="0">
                <a:solidFill>
                  <a:srgbClr val="0067B4"/>
                </a:solidFill>
              </a:rPr>
              <a:t>]);</a:t>
            </a:r>
          </a:p>
          <a:p>
            <a:r>
              <a:rPr lang="en-US" b="1" dirty="0" smtClean="0"/>
              <a:t>m1:=1;</a:t>
            </a:r>
            <a:r>
              <a:rPr lang="ru-RU" b="1" dirty="0" smtClean="0"/>
              <a:t> </a:t>
            </a:r>
            <a:r>
              <a:rPr lang="ru-RU" dirty="0" smtClean="0"/>
              <a:t>// </a:t>
            </a:r>
            <a:r>
              <a:rPr lang="en-US" dirty="0" smtClean="0"/>
              <a:t> </a:t>
            </a:r>
            <a:r>
              <a:rPr lang="ru-RU" dirty="0" smtClean="0"/>
              <a:t>индекс 1-го места</a:t>
            </a:r>
            <a:endParaRPr lang="en-US" dirty="0" smtClean="0"/>
          </a:p>
          <a:p>
            <a:r>
              <a:rPr lang="en-US" b="1" dirty="0" smtClean="0"/>
              <a:t>m2:=1;</a:t>
            </a:r>
            <a:r>
              <a:rPr lang="ru-RU" b="1" dirty="0" smtClean="0"/>
              <a:t> </a:t>
            </a:r>
            <a:r>
              <a:rPr lang="ru-RU" dirty="0" smtClean="0"/>
              <a:t>// </a:t>
            </a:r>
            <a:r>
              <a:rPr lang="en-US" dirty="0" smtClean="0"/>
              <a:t> </a:t>
            </a:r>
            <a:r>
              <a:rPr lang="ru-RU" dirty="0" smtClean="0"/>
              <a:t>индекс 2-го места</a:t>
            </a:r>
            <a:endParaRPr lang="en-US" dirty="0" smtClean="0"/>
          </a:p>
          <a:p>
            <a:r>
              <a:rPr lang="en-US" b="1" dirty="0" smtClean="0"/>
              <a:t>m3:=1;</a:t>
            </a:r>
            <a:r>
              <a:rPr lang="ru-RU" b="1" dirty="0" smtClean="0"/>
              <a:t> </a:t>
            </a:r>
            <a:r>
              <a:rPr lang="ru-RU" dirty="0" smtClean="0"/>
              <a:t>// </a:t>
            </a:r>
            <a:r>
              <a:rPr lang="en-US" dirty="0" smtClean="0"/>
              <a:t> </a:t>
            </a:r>
            <a:r>
              <a:rPr lang="ru-RU" dirty="0" smtClean="0"/>
              <a:t>индекс 3-го места</a:t>
            </a:r>
          </a:p>
          <a:p>
            <a:r>
              <a:rPr lang="en-US" b="1" dirty="0" smtClean="0">
                <a:solidFill>
                  <a:srgbClr val="0067B4"/>
                </a:solidFill>
              </a:rPr>
              <a:t>for </a:t>
            </a:r>
            <a:r>
              <a:rPr lang="en-US" b="1" dirty="0" err="1" smtClean="0">
                <a:solidFill>
                  <a:srgbClr val="0067B4"/>
                </a:solidFill>
              </a:rPr>
              <a:t>i</a:t>
            </a:r>
            <a:r>
              <a:rPr lang="en-US" b="1" dirty="0" smtClean="0">
                <a:solidFill>
                  <a:srgbClr val="0067B4"/>
                </a:solidFill>
              </a:rPr>
              <a:t>:= 2 to N do</a:t>
            </a:r>
          </a:p>
          <a:p>
            <a:r>
              <a:rPr lang="en-US" b="1" dirty="0" smtClean="0">
                <a:solidFill>
                  <a:srgbClr val="0067B4"/>
                </a:solidFill>
              </a:rPr>
              <a:t>begin</a:t>
            </a:r>
          </a:p>
          <a:p>
            <a:r>
              <a:rPr lang="en-US" b="1" dirty="0" smtClean="0">
                <a:solidFill>
                  <a:srgbClr val="0067B4"/>
                </a:solidFill>
              </a:rPr>
              <a:t>if  (a[</a:t>
            </a:r>
            <a:r>
              <a:rPr lang="en-US" b="1" dirty="0" err="1" smtClean="0">
                <a:solidFill>
                  <a:srgbClr val="0067B4"/>
                </a:solidFill>
              </a:rPr>
              <a:t>i</a:t>
            </a:r>
            <a:r>
              <a:rPr lang="en-US" b="1" dirty="0" smtClean="0">
                <a:solidFill>
                  <a:srgbClr val="0067B4"/>
                </a:solidFill>
              </a:rPr>
              <a:t>]&gt;a[m1]) then m1:=</a:t>
            </a:r>
            <a:r>
              <a:rPr lang="en-US" b="1" dirty="0" err="1" smtClean="0">
                <a:solidFill>
                  <a:srgbClr val="0067B4"/>
                </a:solidFill>
              </a:rPr>
              <a:t>i</a:t>
            </a:r>
            <a:r>
              <a:rPr lang="en-US" b="1" dirty="0" smtClean="0">
                <a:solidFill>
                  <a:srgbClr val="0067B4"/>
                </a:solidFill>
              </a:rPr>
              <a:t>;</a:t>
            </a:r>
          </a:p>
          <a:p>
            <a:r>
              <a:rPr lang="en-US" b="1" dirty="0" smtClean="0">
                <a:solidFill>
                  <a:srgbClr val="0067B4"/>
                </a:solidFill>
              </a:rPr>
              <a:t>if (</a:t>
            </a:r>
            <a:r>
              <a:rPr lang="en-US" b="1" dirty="0" err="1" smtClean="0">
                <a:solidFill>
                  <a:srgbClr val="0067B4"/>
                </a:solidFill>
              </a:rPr>
              <a:t>i</a:t>
            </a:r>
            <a:r>
              <a:rPr lang="en-US" b="1" dirty="0" smtClean="0">
                <a:solidFill>
                  <a:srgbClr val="0067B4"/>
                </a:solidFill>
              </a:rPr>
              <a:t>&lt;&gt;m1) and (b[</a:t>
            </a:r>
            <a:r>
              <a:rPr lang="en-US" b="1" dirty="0" err="1" smtClean="0">
                <a:solidFill>
                  <a:srgbClr val="0067B4"/>
                </a:solidFill>
              </a:rPr>
              <a:t>i</a:t>
            </a:r>
            <a:r>
              <a:rPr lang="en-US" b="1" dirty="0" smtClean="0">
                <a:solidFill>
                  <a:srgbClr val="0067B4"/>
                </a:solidFill>
              </a:rPr>
              <a:t>]&lt;&gt;b[m1]) and (a[</a:t>
            </a:r>
            <a:r>
              <a:rPr lang="en-US" b="1" dirty="0" err="1" smtClean="0">
                <a:solidFill>
                  <a:srgbClr val="0067B4"/>
                </a:solidFill>
              </a:rPr>
              <a:t>i</a:t>
            </a:r>
            <a:r>
              <a:rPr lang="en-US" b="1" dirty="0" smtClean="0">
                <a:solidFill>
                  <a:srgbClr val="0067B4"/>
                </a:solidFill>
              </a:rPr>
              <a:t>]&gt;a[m2]) then  m2:=</a:t>
            </a:r>
            <a:r>
              <a:rPr lang="en-US" b="1" dirty="0" err="1" smtClean="0">
                <a:solidFill>
                  <a:srgbClr val="0067B4"/>
                </a:solidFill>
              </a:rPr>
              <a:t>i</a:t>
            </a:r>
            <a:r>
              <a:rPr lang="en-US" b="1" dirty="0" smtClean="0">
                <a:solidFill>
                  <a:srgbClr val="0067B4"/>
                </a:solidFill>
              </a:rPr>
              <a:t>;</a:t>
            </a:r>
          </a:p>
          <a:p>
            <a:r>
              <a:rPr lang="en-US" b="1" dirty="0" smtClean="0">
                <a:solidFill>
                  <a:srgbClr val="0067B4"/>
                </a:solidFill>
              </a:rPr>
              <a:t>if (</a:t>
            </a:r>
            <a:r>
              <a:rPr lang="en-US" b="1" dirty="0" err="1" smtClean="0">
                <a:solidFill>
                  <a:srgbClr val="0067B4"/>
                </a:solidFill>
              </a:rPr>
              <a:t>i</a:t>
            </a:r>
            <a:r>
              <a:rPr lang="en-US" b="1" dirty="0" smtClean="0">
                <a:solidFill>
                  <a:srgbClr val="0067B4"/>
                </a:solidFill>
              </a:rPr>
              <a:t>&lt;&gt;m1) and (b[</a:t>
            </a:r>
            <a:r>
              <a:rPr lang="en-US" b="1" dirty="0" err="1" smtClean="0">
                <a:solidFill>
                  <a:srgbClr val="0067B4"/>
                </a:solidFill>
              </a:rPr>
              <a:t>i</a:t>
            </a:r>
            <a:r>
              <a:rPr lang="en-US" b="1" dirty="0" smtClean="0">
                <a:solidFill>
                  <a:srgbClr val="0067B4"/>
                </a:solidFill>
              </a:rPr>
              <a:t>]&lt;&gt;b[m1]) and (</a:t>
            </a:r>
            <a:r>
              <a:rPr lang="en-US" b="1" dirty="0" err="1" smtClean="0">
                <a:solidFill>
                  <a:srgbClr val="0067B4"/>
                </a:solidFill>
              </a:rPr>
              <a:t>i</a:t>
            </a:r>
            <a:r>
              <a:rPr lang="en-US" b="1" dirty="0" smtClean="0">
                <a:solidFill>
                  <a:srgbClr val="0067B4"/>
                </a:solidFill>
              </a:rPr>
              <a:t>&lt;&gt;m2)  and (b[</a:t>
            </a:r>
            <a:r>
              <a:rPr lang="en-US" b="1" dirty="0" err="1" smtClean="0">
                <a:solidFill>
                  <a:srgbClr val="0067B4"/>
                </a:solidFill>
              </a:rPr>
              <a:t>i</a:t>
            </a:r>
            <a:r>
              <a:rPr lang="en-US" b="1" dirty="0" smtClean="0">
                <a:solidFill>
                  <a:srgbClr val="0067B4"/>
                </a:solidFill>
              </a:rPr>
              <a:t>]&lt;&gt;b[m2])and(a[</a:t>
            </a:r>
            <a:r>
              <a:rPr lang="en-US" b="1" dirty="0" err="1" smtClean="0">
                <a:solidFill>
                  <a:srgbClr val="0067B4"/>
                </a:solidFill>
              </a:rPr>
              <a:t>i</a:t>
            </a:r>
            <a:r>
              <a:rPr lang="en-US" b="1" dirty="0" smtClean="0">
                <a:solidFill>
                  <a:srgbClr val="0067B4"/>
                </a:solidFill>
              </a:rPr>
              <a:t>]&gt;a[m3]) then  m3:=</a:t>
            </a:r>
            <a:r>
              <a:rPr lang="en-US" b="1" dirty="0" err="1" smtClean="0">
                <a:solidFill>
                  <a:srgbClr val="0067B4"/>
                </a:solidFill>
              </a:rPr>
              <a:t>i</a:t>
            </a:r>
            <a:r>
              <a:rPr lang="en-US" b="1" dirty="0" smtClean="0">
                <a:solidFill>
                  <a:srgbClr val="0067B4"/>
                </a:solidFill>
              </a:rPr>
              <a:t>;</a:t>
            </a:r>
          </a:p>
          <a:p>
            <a:r>
              <a:rPr lang="en-US" b="1" dirty="0" smtClean="0">
                <a:solidFill>
                  <a:srgbClr val="0067B4"/>
                </a:solidFill>
              </a:rPr>
              <a:t>end;</a:t>
            </a:r>
          </a:p>
          <a:p>
            <a:r>
              <a:rPr lang="en-US" b="1" dirty="0" err="1" smtClean="0"/>
              <a:t>writeln</a:t>
            </a:r>
            <a:r>
              <a:rPr lang="en-US" b="1" dirty="0" smtClean="0"/>
              <a:t>('1 </a:t>
            </a:r>
            <a:r>
              <a:rPr lang="ru-RU" b="1" dirty="0" smtClean="0"/>
              <a:t>место</a:t>
            </a:r>
            <a:r>
              <a:rPr lang="en-US" b="1" dirty="0" smtClean="0"/>
              <a:t>.',b[m1], ‘</a:t>
            </a:r>
            <a:r>
              <a:rPr lang="ru-RU" b="1" dirty="0" smtClean="0"/>
              <a:t> </a:t>
            </a:r>
            <a:r>
              <a:rPr lang="en-US" b="1" dirty="0" smtClean="0"/>
              <a:t> ',a[m1]);</a:t>
            </a:r>
          </a:p>
          <a:p>
            <a:r>
              <a:rPr lang="en-US" b="1" dirty="0" err="1" smtClean="0"/>
              <a:t>writeln</a:t>
            </a:r>
            <a:r>
              <a:rPr lang="en-US" b="1" dirty="0" smtClean="0"/>
              <a:t>('2 </a:t>
            </a:r>
            <a:r>
              <a:rPr lang="ru-RU" b="1" dirty="0" smtClean="0"/>
              <a:t>место</a:t>
            </a:r>
            <a:r>
              <a:rPr lang="en-US" b="1" dirty="0" smtClean="0"/>
              <a:t>.',b[m2],' </a:t>
            </a:r>
            <a:r>
              <a:rPr lang="ru-RU" b="1" dirty="0" smtClean="0"/>
              <a:t> </a:t>
            </a:r>
            <a:r>
              <a:rPr lang="en-US" b="1" dirty="0" smtClean="0"/>
              <a:t>',a[m2]);</a:t>
            </a:r>
          </a:p>
          <a:p>
            <a:r>
              <a:rPr lang="en-US" b="1" dirty="0" err="1" smtClean="0"/>
              <a:t>writeln</a:t>
            </a:r>
            <a:r>
              <a:rPr lang="en-US" b="1" dirty="0" smtClean="0"/>
              <a:t>('3 </a:t>
            </a:r>
            <a:r>
              <a:rPr lang="ru-RU" b="1" dirty="0" smtClean="0"/>
              <a:t>место</a:t>
            </a:r>
            <a:r>
              <a:rPr lang="en-US" b="1" dirty="0" smtClean="0"/>
              <a:t>.',b[m3],' </a:t>
            </a:r>
            <a:r>
              <a:rPr lang="ru-RU" b="1" dirty="0" smtClean="0"/>
              <a:t> </a:t>
            </a:r>
            <a:r>
              <a:rPr lang="en-US" b="1" dirty="0" smtClean="0"/>
              <a:t>',a[m3]);</a:t>
            </a:r>
          </a:p>
          <a:p>
            <a:r>
              <a:rPr lang="en-US" b="1" dirty="0" smtClean="0"/>
              <a:t>end. </a:t>
            </a:r>
            <a:endParaRPr lang="ru-RU" b="1" dirty="0"/>
          </a:p>
        </p:txBody>
      </p:sp>
      <p:sp>
        <p:nvSpPr>
          <p:cNvPr id="5" name="TextBox 4"/>
          <p:cNvSpPr txBox="1"/>
          <p:nvPr/>
        </p:nvSpPr>
        <p:spPr>
          <a:xfrm>
            <a:off x="3571868" y="571480"/>
            <a:ext cx="5357850" cy="3816429"/>
          </a:xfrm>
          <a:prstGeom prst="rect">
            <a:avLst/>
          </a:prstGeom>
          <a:noFill/>
          <a:ln w="38100">
            <a:solidFill>
              <a:srgbClr val="FF0000"/>
            </a:solidFill>
          </a:ln>
        </p:spPr>
        <p:txBody>
          <a:bodyPr wrap="square" rtlCol="0">
            <a:spAutoFit/>
          </a:bodyPr>
          <a:lstStyle/>
          <a:p>
            <a:pPr algn="r"/>
            <a:r>
              <a:rPr lang="ru-RU" i="1" u="sng" dirty="0" smtClean="0"/>
              <a:t>Словесное описание программы:</a:t>
            </a:r>
          </a:p>
          <a:p>
            <a:r>
              <a:rPr lang="ru-RU" sz="1600" i="1" dirty="0" smtClean="0"/>
              <a:t>Нам потребуется 2 массива – числовой и строковый.</a:t>
            </a:r>
          </a:p>
          <a:p>
            <a:r>
              <a:rPr lang="ru-RU" sz="1600" i="1" dirty="0" smtClean="0"/>
              <a:t>Считываем количество участников и одним циклом построчно заполняем оба массива.</a:t>
            </a:r>
          </a:p>
          <a:p>
            <a:r>
              <a:rPr lang="ru-RU" sz="1600" i="1" dirty="0" smtClean="0"/>
              <a:t>Зададим начальное значение для индекса участников с 1,2 и 3 местом. Это потребуется для поиска трех максимальных результатов.</a:t>
            </a:r>
          </a:p>
          <a:p>
            <a:r>
              <a:rPr lang="ru-RU" sz="1600" i="1" dirty="0" smtClean="0"/>
              <a:t>Начиная со второго элемента массивов ищем  сначала индекс первого максимума, потом индекс второго максимума(не равного первому), потом третьего (отличного от первого и второго). При этом имеем в виду, что один и тот же участник турнира может занять только одно место и при равных баллах побеждает первый в списке.</a:t>
            </a:r>
          </a:p>
          <a:p>
            <a:r>
              <a:rPr lang="ru-RU" sz="1600" i="1" dirty="0" smtClean="0"/>
              <a:t>В конце программы выводим победителей.</a:t>
            </a:r>
            <a:endParaRPr lang="ru-RU"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Заголовок 1"/>
          <p:cNvSpPr>
            <a:spLocks noGrp="1"/>
          </p:cNvSpPr>
          <p:nvPr>
            <p:ph type="title"/>
          </p:nvPr>
        </p:nvSpPr>
        <p:spPr>
          <a:xfrm>
            <a:off x="142842" y="5214958"/>
            <a:ext cx="8858314" cy="1143000"/>
          </a:xfrm>
        </p:spPr>
        <p:txBody>
          <a:bodyPr>
            <a:normAutofit fontScale="90000"/>
          </a:bodyPr>
          <a:lstStyle/>
          <a:p>
            <a:pPr eaLnBrk="1" hangingPunct="1"/>
            <a:r>
              <a:rPr lang="ru-RU" altLang="ru-RU" sz="2000" b="1" dirty="0" smtClean="0">
                <a:solidFill>
                  <a:srgbClr val="0033CC"/>
                </a:solidFill>
              </a:rPr>
              <a:t>Обработка данных происходит посредством циклического перебора элементов массива и поиска по некоторому </a:t>
            </a:r>
            <a:r>
              <a:rPr lang="ru-RU" altLang="ru-RU" sz="2000" b="1" u="sng" dirty="0" smtClean="0">
                <a:solidFill>
                  <a:srgbClr val="0033CC"/>
                </a:solidFill>
              </a:rPr>
              <a:t>комбинированному условию</a:t>
            </a:r>
            <a:r>
              <a:rPr lang="ru-RU" altLang="ru-RU" sz="2000" b="1" dirty="0" smtClean="0">
                <a:solidFill>
                  <a:srgbClr val="0033CC"/>
                </a:solidFill>
              </a:rPr>
              <a:t>, которое учащемуся необходимо выявить на основе анализа условия задачи.</a:t>
            </a:r>
            <a:r>
              <a:rPr lang="ru-RU" altLang="ru-RU" sz="2000" dirty="0" smtClean="0">
                <a:solidFill>
                  <a:srgbClr val="0033CC"/>
                </a:solidFill>
              </a:rPr>
              <a:t> </a:t>
            </a:r>
            <a:br>
              <a:rPr lang="ru-RU" altLang="ru-RU" sz="2000" dirty="0" smtClean="0">
                <a:solidFill>
                  <a:srgbClr val="0033CC"/>
                </a:solidFill>
              </a:rPr>
            </a:br>
            <a:r>
              <a:rPr lang="ru-RU" altLang="ru-RU" sz="2000" b="1" dirty="0" smtClean="0">
                <a:solidFill>
                  <a:srgbClr val="0033CC"/>
                </a:solidFill>
              </a:rPr>
              <a:t>(например, элемент массива </a:t>
            </a:r>
            <a:r>
              <a:rPr lang="ru-RU" altLang="ru-RU" sz="2000" b="1" u="sng" dirty="0" smtClean="0">
                <a:solidFill>
                  <a:srgbClr val="0033CC"/>
                </a:solidFill>
              </a:rPr>
              <a:t>не делится на 2 и кратен 3</a:t>
            </a:r>
            <a:r>
              <a:rPr lang="ru-RU" altLang="ru-RU" sz="2000" b="1" dirty="0" smtClean="0">
                <a:solidFill>
                  <a:srgbClr val="0033CC"/>
                </a:solidFill>
              </a:rPr>
              <a:t>).</a:t>
            </a:r>
          </a:p>
        </p:txBody>
      </p:sp>
      <p:sp>
        <p:nvSpPr>
          <p:cNvPr id="3" name="Номер слайда 2"/>
          <p:cNvSpPr>
            <a:spLocks noGrp="1"/>
          </p:cNvSpPr>
          <p:nvPr>
            <p:ph type="sldNum" sz="quarter" idx="12"/>
          </p:nvPr>
        </p:nvSpPr>
        <p:spPr/>
        <p:txBody>
          <a:bodyPr/>
          <a:lstStyle/>
          <a:p>
            <a:pPr>
              <a:defRPr/>
            </a:pPr>
            <a:fld id="{40D59E02-6A97-41E0-9382-20973050F41F}" type="slidenum">
              <a:rPr lang="ru-RU"/>
              <a:pPr>
                <a:defRPr/>
              </a:pPr>
              <a:t>5</a:t>
            </a:fld>
            <a:endParaRPr lang="ru-RU" dirty="0"/>
          </a:p>
        </p:txBody>
      </p:sp>
      <p:sp>
        <p:nvSpPr>
          <p:cNvPr id="6" name="Заголовок 1"/>
          <p:cNvSpPr txBox="1">
            <a:spLocks/>
          </p:cNvSpPr>
          <p:nvPr/>
        </p:nvSpPr>
        <p:spPr bwMode="auto">
          <a:xfrm>
            <a:off x="142842" y="142852"/>
            <a:ext cx="9001158" cy="78581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rgbClr val="0033CC"/>
                </a:solidFill>
                <a:effectLst/>
                <a:uLnTx/>
                <a:uFillTx/>
                <a:latin typeface="+mj-lt"/>
                <a:ea typeface="+mj-ea"/>
                <a:cs typeface="+mj-cs"/>
              </a:rPr>
              <a:t>Что может обрабатываться в массиве?</a:t>
            </a:r>
            <a:endParaRPr kumimoji="0" lang="ru-RU" sz="3600" b="1" i="0" u="none" strike="noStrike" kern="1200" cap="none" spc="0" normalizeH="0" baseline="0" noProof="0" dirty="0">
              <a:ln>
                <a:noFill/>
              </a:ln>
              <a:solidFill>
                <a:srgbClr val="0033CC"/>
              </a:solidFill>
              <a:effectLst/>
              <a:uLnTx/>
              <a:uFillTx/>
              <a:latin typeface="+mj-lt"/>
              <a:ea typeface="+mj-ea"/>
              <a:cs typeface="+mj-cs"/>
            </a:endParaRPr>
          </a:p>
        </p:txBody>
      </p:sp>
      <p:graphicFrame>
        <p:nvGraphicFramePr>
          <p:cNvPr id="9" name="Схема 8"/>
          <p:cNvGraphicFramePr/>
          <p:nvPr>
            <p:extLst>
              <p:ext uri="{D42A27DB-BD31-4B8C-83A1-F6EECF244321}">
                <p14:modId xmlns:p14="http://schemas.microsoft.com/office/powerpoint/2010/main" val="3018631521"/>
              </p:ext>
            </p:extLst>
          </p:nvPr>
        </p:nvGraphicFramePr>
        <p:xfrm>
          <a:off x="500034" y="1142984"/>
          <a:ext cx="8143932" cy="3357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351F5E9-BC79-49B0-9926-E50F92BA534F}" type="slidenum">
              <a:rPr lang="ru-RU"/>
              <a:pPr>
                <a:defRPr/>
              </a:pPr>
              <a:t>6</a:t>
            </a:fld>
            <a:endParaRPr lang="ru-RU"/>
          </a:p>
        </p:txBody>
      </p:sp>
      <p:graphicFrame>
        <p:nvGraphicFramePr>
          <p:cNvPr id="4" name="Таблица 3"/>
          <p:cNvGraphicFramePr>
            <a:graphicFrameLocks noGrp="1"/>
          </p:cNvGraphicFramePr>
          <p:nvPr/>
        </p:nvGraphicFramePr>
        <p:xfrm>
          <a:off x="214313" y="875665"/>
          <a:ext cx="8715375" cy="5768045"/>
        </p:xfrm>
        <a:graphic>
          <a:graphicData uri="http://schemas.openxmlformats.org/drawingml/2006/table">
            <a:tbl>
              <a:tblPr/>
              <a:tblGrid>
                <a:gridCol w="4357687"/>
                <a:gridCol w="4357688"/>
              </a:tblGrid>
              <a:tr h="989337">
                <a:tc>
                  <a:txBody>
                    <a:bodyPr/>
                    <a:lstStyle/>
                    <a:p>
                      <a:pPr algn="ctr">
                        <a:lnSpc>
                          <a:spcPct val="115000"/>
                        </a:lnSpc>
                        <a:spcAft>
                          <a:spcPts val="0"/>
                        </a:spcAft>
                      </a:pPr>
                      <a:endParaRPr lang="ru-RU" sz="1400" b="1" i="0" dirty="0" smtClean="0">
                        <a:latin typeface="Calibri"/>
                        <a:ea typeface="Calibri"/>
                        <a:cs typeface="Times New Roman"/>
                      </a:endParaRPr>
                    </a:p>
                    <a:p>
                      <a:pPr algn="ctr">
                        <a:lnSpc>
                          <a:spcPct val="115000"/>
                        </a:lnSpc>
                        <a:spcAft>
                          <a:spcPts val="0"/>
                        </a:spcAft>
                      </a:pPr>
                      <a:r>
                        <a:rPr lang="ru-RU" sz="2000" b="1" i="0" dirty="0" smtClean="0">
                          <a:latin typeface="Calibri"/>
                          <a:ea typeface="Calibri"/>
                          <a:cs typeface="Times New Roman"/>
                        </a:rPr>
                        <a:t>Признак</a:t>
                      </a:r>
                      <a:endParaRPr lang="ru-RU" sz="2000" b="1" i="0" dirty="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ru-RU" sz="1400" b="1" i="0" dirty="0">
                          <a:latin typeface="Calibri"/>
                          <a:ea typeface="Calibri"/>
                          <a:cs typeface="Times New Roman"/>
                        </a:rPr>
                        <a:t>Пример его </a:t>
                      </a:r>
                      <a:r>
                        <a:rPr lang="ru-RU" sz="1400" b="1" i="0" dirty="0" smtClean="0">
                          <a:latin typeface="Calibri"/>
                          <a:ea typeface="Calibri"/>
                          <a:cs typeface="Times New Roman"/>
                        </a:rPr>
                        <a:t>формального </a:t>
                      </a:r>
                      <a:r>
                        <a:rPr lang="ru-RU" sz="1400" b="1" i="0" dirty="0">
                          <a:latin typeface="Calibri"/>
                          <a:ea typeface="Calibri"/>
                          <a:cs typeface="Times New Roman"/>
                        </a:rPr>
                        <a:t>описания для некоторого элемента массива </a:t>
                      </a:r>
                      <a:r>
                        <a:rPr lang="ru-RU" sz="1400" b="1" i="0" dirty="0" smtClean="0">
                          <a:latin typeface="Calibri"/>
                          <a:ea typeface="Calibri"/>
                          <a:cs typeface="Times New Roman"/>
                        </a:rPr>
                        <a:t>А</a:t>
                      </a:r>
                      <a:endParaRPr lang="en-US" sz="1400" b="1" i="0" dirty="0" smtClean="0">
                        <a:latin typeface="Calibri"/>
                        <a:ea typeface="Calibri"/>
                        <a:cs typeface="Times New Roman"/>
                      </a:endParaRPr>
                    </a:p>
                    <a:p>
                      <a:pPr algn="ctr">
                        <a:lnSpc>
                          <a:spcPct val="115000"/>
                        </a:lnSpc>
                        <a:spcAft>
                          <a:spcPts val="0"/>
                        </a:spcAft>
                      </a:pPr>
                      <a:r>
                        <a:rPr lang="ru-RU" sz="1400" b="1" i="0" dirty="0" smtClean="0">
                          <a:latin typeface="Calibri"/>
                          <a:ea typeface="Calibri"/>
                          <a:cs typeface="Times New Roman"/>
                        </a:rPr>
                        <a:t>(на</a:t>
                      </a:r>
                      <a:r>
                        <a:rPr lang="ru-RU" sz="1400" b="1" i="0" baseline="0" dirty="0" smtClean="0">
                          <a:latin typeface="Calibri"/>
                          <a:ea typeface="Calibri"/>
                          <a:cs typeface="Times New Roman"/>
                        </a:rPr>
                        <a:t> языке Паскаль)</a:t>
                      </a:r>
                      <a:endParaRPr lang="ru-RU" sz="1400" b="1" i="0" dirty="0">
                        <a:latin typeface="Calibri"/>
                        <a:ea typeface="Calibri"/>
                        <a:cs typeface="Times New Roman"/>
                      </a:endParaRPr>
                    </a:p>
                  </a:txBody>
                  <a:tcPr marL="61633" marR="6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31039">
                <a:tc>
                  <a:txBody>
                    <a:bodyPr/>
                    <a:lstStyle/>
                    <a:p>
                      <a:pPr>
                        <a:lnSpc>
                          <a:spcPct val="115000"/>
                        </a:lnSpc>
                        <a:spcAft>
                          <a:spcPts val="0"/>
                        </a:spcAft>
                      </a:pPr>
                      <a:r>
                        <a:rPr lang="ru-RU" sz="1800" b="1" dirty="0">
                          <a:latin typeface="Calibri"/>
                          <a:ea typeface="Calibri"/>
                          <a:cs typeface="Times New Roman"/>
                        </a:rPr>
                        <a:t>принадлежность к положительным /отрицательным числам</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US" sz="1800" b="1">
                          <a:latin typeface="Calibri"/>
                          <a:ea typeface="Calibri"/>
                          <a:cs typeface="Times New Roman"/>
                        </a:rPr>
                        <a:t>A[i]&gt;0/ A[i]&lt;0</a:t>
                      </a:r>
                      <a:endParaRPr lang="ru-RU" sz="1800" b="1">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9780">
                <a:tc>
                  <a:txBody>
                    <a:bodyPr/>
                    <a:lstStyle/>
                    <a:p>
                      <a:pPr>
                        <a:lnSpc>
                          <a:spcPct val="115000"/>
                        </a:lnSpc>
                        <a:spcAft>
                          <a:spcPts val="0"/>
                        </a:spcAft>
                      </a:pPr>
                      <a:r>
                        <a:rPr lang="ru-RU" sz="1800" b="1" dirty="0">
                          <a:latin typeface="Calibri"/>
                          <a:ea typeface="Calibri"/>
                          <a:cs typeface="Times New Roman"/>
                        </a:rPr>
                        <a:t>четность/нечетность</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en-US" sz="1800" b="1" dirty="0">
                          <a:latin typeface="Calibri"/>
                          <a:ea typeface="Calibri"/>
                          <a:cs typeface="Times New Roman"/>
                        </a:rPr>
                        <a:t>A[</a:t>
                      </a:r>
                      <a:r>
                        <a:rPr lang="en-US" sz="1800" b="1" dirty="0" err="1">
                          <a:latin typeface="Calibri"/>
                          <a:ea typeface="Calibri"/>
                          <a:cs typeface="Times New Roman"/>
                        </a:rPr>
                        <a:t>i</a:t>
                      </a:r>
                      <a:r>
                        <a:rPr lang="en-US" sz="1800" b="1" dirty="0">
                          <a:latin typeface="Calibri"/>
                          <a:ea typeface="Calibri"/>
                          <a:cs typeface="Times New Roman"/>
                        </a:rPr>
                        <a:t>] mod 2 =0</a:t>
                      </a:r>
                      <a:endParaRPr lang="ru-RU" sz="1800" b="1" dirty="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767643">
                <a:tc>
                  <a:txBody>
                    <a:bodyPr/>
                    <a:lstStyle/>
                    <a:p>
                      <a:pPr>
                        <a:lnSpc>
                          <a:spcPct val="115000"/>
                        </a:lnSpc>
                        <a:spcAft>
                          <a:spcPts val="0"/>
                        </a:spcAft>
                      </a:pPr>
                      <a:r>
                        <a:rPr lang="ru-RU" sz="1800" b="1" dirty="0">
                          <a:latin typeface="Calibri"/>
                          <a:ea typeface="Calibri"/>
                          <a:cs typeface="Times New Roman"/>
                        </a:rPr>
                        <a:t>наличие указанного числа знаков в числе (только </a:t>
                      </a:r>
                      <a:r>
                        <a:rPr lang="ru-RU" sz="1800" b="1" dirty="0" smtClean="0">
                          <a:latin typeface="Calibri"/>
                          <a:ea typeface="Calibri"/>
                          <a:cs typeface="Times New Roman"/>
                        </a:rPr>
                        <a:t>двузначное</a:t>
                      </a:r>
                      <a:r>
                        <a:rPr lang="en-US" sz="1800" b="1" dirty="0" smtClean="0">
                          <a:latin typeface="Calibri"/>
                          <a:ea typeface="Calibri"/>
                          <a:cs typeface="Times New Roman"/>
                        </a:rPr>
                        <a:t> </a:t>
                      </a:r>
                      <a:r>
                        <a:rPr lang="ru-RU" sz="1800" b="1" baseline="0" dirty="0" smtClean="0">
                          <a:latin typeface="Calibri"/>
                          <a:ea typeface="Calibri"/>
                          <a:cs typeface="Times New Roman"/>
                        </a:rPr>
                        <a:t> или  др.</a:t>
                      </a:r>
                      <a:r>
                        <a:rPr lang="ru-RU" sz="1800" b="1" dirty="0" smtClean="0">
                          <a:latin typeface="Calibri"/>
                          <a:ea typeface="Calibri"/>
                          <a:cs typeface="Times New Roman"/>
                        </a:rPr>
                        <a:t>)</a:t>
                      </a:r>
                      <a:endParaRPr lang="ru-RU" sz="1800" b="1" dirty="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ru-RU" sz="1800" b="1" dirty="0">
                          <a:latin typeface="Calibri"/>
                          <a:ea typeface="Calibri"/>
                          <a:cs typeface="Times New Roman"/>
                        </a:rPr>
                        <a:t> (трехзначное </a:t>
                      </a:r>
                      <a:r>
                        <a:rPr lang="ru-RU" sz="1800" b="1" dirty="0" smtClean="0">
                          <a:latin typeface="Calibri"/>
                          <a:ea typeface="Calibri"/>
                          <a:cs typeface="Times New Roman"/>
                        </a:rPr>
                        <a:t>натуральное </a:t>
                      </a:r>
                      <a:r>
                        <a:rPr lang="ru-RU" sz="1800" b="1" dirty="0">
                          <a:latin typeface="Calibri"/>
                          <a:ea typeface="Calibri"/>
                          <a:cs typeface="Times New Roman"/>
                        </a:rPr>
                        <a:t>число )</a:t>
                      </a:r>
                    </a:p>
                    <a:p>
                      <a:pPr algn="just">
                        <a:lnSpc>
                          <a:spcPct val="115000"/>
                        </a:lnSpc>
                        <a:spcAft>
                          <a:spcPts val="0"/>
                        </a:spcAft>
                      </a:pPr>
                      <a:r>
                        <a:rPr lang="ru-RU" sz="1800" b="1" dirty="0">
                          <a:latin typeface="Calibri"/>
                          <a:ea typeface="Calibri"/>
                          <a:cs typeface="Times New Roman"/>
                        </a:rPr>
                        <a:t>(</a:t>
                      </a:r>
                      <a:r>
                        <a:rPr lang="en-US" sz="1800" b="1" dirty="0">
                          <a:latin typeface="Calibri"/>
                          <a:ea typeface="Calibri"/>
                          <a:cs typeface="Times New Roman"/>
                        </a:rPr>
                        <a:t>A</a:t>
                      </a:r>
                      <a:r>
                        <a:rPr lang="ru-RU" sz="1800" b="1" dirty="0">
                          <a:latin typeface="Calibri"/>
                          <a:ea typeface="Calibri"/>
                          <a:cs typeface="Times New Roman"/>
                        </a:rPr>
                        <a:t>[</a:t>
                      </a:r>
                      <a:r>
                        <a:rPr lang="en-US" sz="1800" b="1" dirty="0" err="1">
                          <a:latin typeface="Calibri"/>
                          <a:ea typeface="Calibri"/>
                          <a:cs typeface="Times New Roman"/>
                        </a:rPr>
                        <a:t>i</a:t>
                      </a:r>
                      <a:r>
                        <a:rPr lang="ru-RU" sz="1800" b="1" dirty="0">
                          <a:latin typeface="Calibri"/>
                          <a:ea typeface="Calibri"/>
                          <a:cs typeface="Times New Roman"/>
                        </a:rPr>
                        <a:t>]&gt;=100) </a:t>
                      </a:r>
                      <a:r>
                        <a:rPr lang="en-US" sz="1800" b="1" dirty="0">
                          <a:latin typeface="Calibri"/>
                          <a:ea typeface="Calibri"/>
                          <a:cs typeface="Times New Roman"/>
                        </a:rPr>
                        <a:t>and </a:t>
                      </a:r>
                      <a:r>
                        <a:rPr lang="ru-RU" sz="1800" b="1" dirty="0">
                          <a:latin typeface="Calibri"/>
                          <a:ea typeface="Calibri"/>
                          <a:cs typeface="Times New Roman"/>
                        </a:rPr>
                        <a:t>(</a:t>
                      </a:r>
                      <a:r>
                        <a:rPr lang="en-US" sz="1800" b="1" dirty="0">
                          <a:latin typeface="Calibri"/>
                          <a:ea typeface="Calibri"/>
                          <a:cs typeface="Times New Roman"/>
                        </a:rPr>
                        <a:t>A</a:t>
                      </a:r>
                      <a:r>
                        <a:rPr lang="ru-RU" sz="1800" b="1" dirty="0">
                          <a:latin typeface="Calibri"/>
                          <a:ea typeface="Calibri"/>
                          <a:cs typeface="Times New Roman"/>
                        </a:rPr>
                        <a:t>[</a:t>
                      </a:r>
                      <a:r>
                        <a:rPr lang="en-US" sz="1800" b="1" dirty="0" err="1">
                          <a:latin typeface="Calibri"/>
                          <a:ea typeface="Calibri"/>
                          <a:cs typeface="Times New Roman"/>
                        </a:rPr>
                        <a:t>i</a:t>
                      </a:r>
                      <a:r>
                        <a:rPr lang="ru-RU" sz="1800" b="1" dirty="0">
                          <a:latin typeface="Calibri"/>
                          <a:ea typeface="Calibri"/>
                          <a:cs typeface="Times New Roman"/>
                        </a:rPr>
                        <a:t>]&lt;=999)</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59560">
                <a:tc>
                  <a:txBody>
                    <a:bodyPr/>
                    <a:lstStyle/>
                    <a:p>
                      <a:pPr>
                        <a:lnSpc>
                          <a:spcPct val="115000"/>
                        </a:lnSpc>
                        <a:spcAft>
                          <a:spcPts val="0"/>
                        </a:spcAft>
                      </a:pPr>
                      <a:r>
                        <a:rPr lang="ru-RU" sz="1800" b="1" dirty="0">
                          <a:latin typeface="Calibri"/>
                          <a:ea typeface="Calibri"/>
                          <a:cs typeface="Times New Roman"/>
                        </a:rPr>
                        <a:t>наличие указанной цифры в конце (начале) числа</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800" b="1" dirty="0" smtClean="0">
                          <a:latin typeface="Calibri"/>
                          <a:ea typeface="Calibri"/>
                          <a:cs typeface="Times New Roman"/>
                        </a:rPr>
                        <a:t>(средняя</a:t>
                      </a:r>
                      <a:r>
                        <a:rPr lang="ru-RU" sz="1800" b="1" baseline="0" dirty="0" smtClean="0">
                          <a:latin typeface="Calibri"/>
                          <a:ea typeface="Calibri"/>
                          <a:cs typeface="Times New Roman"/>
                        </a:rPr>
                        <a:t> цифра трехзначного</a:t>
                      </a:r>
                      <a:r>
                        <a:rPr lang="ru-RU" sz="1800" b="1" dirty="0" smtClean="0">
                          <a:latin typeface="Calibri"/>
                          <a:ea typeface="Calibri"/>
                          <a:cs typeface="Times New Roman"/>
                        </a:rPr>
                        <a:t> числа </a:t>
                      </a:r>
                      <a:r>
                        <a:rPr lang="ru-RU" sz="1800" b="1" dirty="0">
                          <a:latin typeface="Calibri"/>
                          <a:ea typeface="Calibri"/>
                          <a:cs typeface="Times New Roman"/>
                        </a:rPr>
                        <a:t>– </a:t>
                      </a:r>
                      <a:r>
                        <a:rPr lang="ru-RU" sz="1800" b="1" dirty="0" smtClean="0">
                          <a:latin typeface="Calibri"/>
                          <a:ea typeface="Calibri"/>
                          <a:cs typeface="Times New Roman"/>
                        </a:rPr>
                        <a:t>5)</a:t>
                      </a:r>
                      <a:endParaRPr lang="ru-RU" sz="1800" b="1" dirty="0">
                        <a:latin typeface="Calibri"/>
                        <a:ea typeface="Calibri"/>
                        <a:cs typeface="Times New Roman"/>
                      </a:endParaRPr>
                    </a:p>
                    <a:p>
                      <a:pPr algn="just">
                        <a:lnSpc>
                          <a:spcPct val="115000"/>
                        </a:lnSpc>
                        <a:spcAft>
                          <a:spcPts val="0"/>
                        </a:spcAft>
                      </a:pPr>
                      <a:r>
                        <a:rPr lang="ru-RU" sz="1800" b="1" dirty="0" smtClean="0">
                          <a:latin typeface="Calibri"/>
                          <a:ea typeface="Calibri"/>
                          <a:cs typeface="Times New Roman"/>
                        </a:rPr>
                        <a:t>(</a:t>
                      </a:r>
                      <a:r>
                        <a:rPr lang="en-US" sz="1800" b="1" dirty="0" smtClean="0">
                          <a:latin typeface="Calibri"/>
                          <a:ea typeface="Calibri"/>
                          <a:cs typeface="Times New Roman"/>
                        </a:rPr>
                        <a:t>A[</a:t>
                      </a:r>
                      <a:r>
                        <a:rPr lang="en-US" sz="1800" b="1" dirty="0" err="1" smtClean="0">
                          <a:latin typeface="Calibri"/>
                          <a:ea typeface="Calibri"/>
                          <a:cs typeface="Times New Roman"/>
                        </a:rPr>
                        <a:t>i</a:t>
                      </a:r>
                      <a:r>
                        <a:rPr lang="en-US" sz="1800" b="1" dirty="0">
                          <a:latin typeface="Calibri"/>
                          <a:ea typeface="Calibri"/>
                          <a:cs typeface="Times New Roman"/>
                        </a:rPr>
                        <a:t>] </a:t>
                      </a:r>
                      <a:r>
                        <a:rPr lang="en-US" sz="1800" b="1" dirty="0" smtClean="0">
                          <a:latin typeface="Calibri"/>
                          <a:ea typeface="Calibri"/>
                          <a:cs typeface="Times New Roman"/>
                        </a:rPr>
                        <a:t>mod 10</a:t>
                      </a:r>
                      <a:r>
                        <a:rPr lang="ru-RU" sz="1800" b="1" dirty="0" smtClean="0">
                          <a:latin typeface="Calibri"/>
                          <a:ea typeface="Calibri"/>
                          <a:cs typeface="Times New Roman"/>
                        </a:rPr>
                        <a:t>0) </a:t>
                      </a:r>
                      <a:r>
                        <a:rPr lang="ru-RU" sz="1800" b="1" baseline="0" dirty="0" smtClean="0">
                          <a:latin typeface="Calibri"/>
                          <a:ea typeface="Calibri"/>
                          <a:cs typeface="Times New Roman"/>
                        </a:rPr>
                        <a:t> </a:t>
                      </a:r>
                      <a:r>
                        <a:rPr lang="en-US" sz="1800" b="1" baseline="0" dirty="0" smtClean="0">
                          <a:latin typeface="Calibri"/>
                          <a:ea typeface="Calibri"/>
                          <a:cs typeface="Times New Roman"/>
                        </a:rPr>
                        <a:t>div 10</a:t>
                      </a:r>
                      <a:r>
                        <a:rPr lang="en-US" sz="1800" b="1" dirty="0" smtClean="0">
                          <a:latin typeface="Calibri"/>
                          <a:ea typeface="Calibri"/>
                          <a:cs typeface="Times New Roman"/>
                        </a:rPr>
                        <a:t> =5</a:t>
                      </a:r>
                      <a:endParaRPr lang="ru-RU" sz="1800" b="1" dirty="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12010">
                <a:tc>
                  <a:txBody>
                    <a:bodyPr/>
                    <a:lstStyle/>
                    <a:p>
                      <a:pPr>
                        <a:lnSpc>
                          <a:spcPct val="115000"/>
                        </a:lnSpc>
                        <a:spcAft>
                          <a:spcPts val="0"/>
                        </a:spcAft>
                      </a:pPr>
                      <a:r>
                        <a:rPr lang="ru-RU" sz="1800" b="1" dirty="0" smtClean="0">
                          <a:latin typeface="Calibri"/>
                          <a:ea typeface="Calibri"/>
                          <a:cs typeface="Times New Roman"/>
                        </a:rPr>
                        <a:t>кратность некоторому числу</a:t>
                      </a:r>
                      <a:endParaRPr lang="ru-RU" sz="1800" b="1" dirty="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ru-RU" sz="1800" b="1" dirty="0">
                          <a:latin typeface="Calibri"/>
                          <a:ea typeface="Calibri"/>
                          <a:cs typeface="Times New Roman"/>
                        </a:rPr>
                        <a:t>(делится на 7 нацело</a:t>
                      </a:r>
                      <a:r>
                        <a:rPr lang="ru-RU" sz="1800" b="1" dirty="0" smtClean="0">
                          <a:latin typeface="Calibri"/>
                          <a:ea typeface="Calibri"/>
                          <a:cs typeface="Times New Roman"/>
                        </a:rPr>
                        <a:t>) </a:t>
                      </a:r>
                      <a:r>
                        <a:rPr lang="en-US" sz="1800" b="1" dirty="0" smtClean="0">
                          <a:latin typeface="Calibri"/>
                          <a:ea typeface="Calibri"/>
                          <a:cs typeface="Times New Roman"/>
                        </a:rPr>
                        <a:t>A</a:t>
                      </a:r>
                      <a:r>
                        <a:rPr lang="ru-RU" sz="1800" b="1" dirty="0">
                          <a:latin typeface="Calibri"/>
                          <a:ea typeface="Calibri"/>
                          <a:cs typeface="Times New Roman"/>
                        </a:rPr>
                        <a:t>[</a:t>
                      </a:r>
                      <a:r>
                        <a:rPr lang="en-US" sz="1800" b="1" dirty="0" err="1">
                          <a:latin typeface="Calibri"/>
                          <a:ea typeface="Calibri"/>
                          <a:cs typeface="Times New Roman"/>
                        </a:rPr>
                        <a:t>i</a:t>
                      </a:r>
                      <a:r>
                        <a:rPr lang="ru-RU" sz="1800" b="1" dirty="0">
                          <a:latin typeface="Calibri"/>
                          <a:ea typeface="Calibri"/>
                          <a:cs typeface="Times New Roman"/>
                        </a:rPr>
                        <a:t>] </a:t>
                      </a:r>
                      <a:r>
                        <a:rPr lang="en-US" sz="1800" b="1" dirty="0">
                          <a:latin typeface="Calibri"/>
                          <a:ea typeface="Calibri"/>
                          <a:cs typeface="Times New Roman"/>
                        </a:rPr>
                        <a:t>mod </a:t>
                      </a:r>
                      <a:r>
                        <a:rPr lang="ru-RU" sz="1800" b="1" dirty="0">
                          <a:latin typeface="Calibri"/>
                          <a:ea typeface="Calibri"/>
                          <a:cs typeface="Times New Roman"/>
                        </a:rPr>
                        <a:t>7=0</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59560">
                <a:tc>
                  <a:txBody>
                    <a:bodyPr/>
                    <a:lstStyle/>
                    <a:p>
                      <a:pPr>
                        <a:lnSpc>
                          <a:spcPct val="115000"/>
                        </a:lnSpc>
                        <a:spcAft>
                          <a:spcPts val="0"/>
                        </a:spcAft>
                      </a:pPr>
                      <a:r>
                        <a:rPr lang="ru-RU" sz="1800" b="1" dirty="0">
                          <a:latin typeface="Calibri"/>
                          <a:ea typeface="Calibri"/>
                          <a:cs typeface="Times New Roman"/>
                        </a:rPr>
                        <a:t>окончание числа на указанные цифры</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800" b="1" dirty="0">
                          <a:latin typeface="Calibri"/>
                          <a:ea typeface="Calibri"/>
                          <a:cs typeface="Times New Roman"/>
                        </a:rPr>
                        <a:t>(оканчивается на 5</a:t>
                      </a:r>
                      <a:r>
                        <a:rPr lang="ru-RU" sz="1800" b="1" dirty="0" smtClean="0">
                          <a:latin typeface="Calibri"/>
                          <a:ea typeface="Calibri"/>
                          <a:cs typeface="Times New Roman"/>
                        </a:rPr>
                        <a:t>) </a:t>
                      </a:r>
                      <a:r>
                        <a:rPr lang="en-US" sz="1800" b="1" dirty="0" smtClean="0">
                          <a:latin typeface="Calibri"/>
                          <a:ea typeface="Calibri"/>
                          <a:cs typeface="Times New Roman"/>
                        </a:rPr>
                        <a:t>A[</a:t>
                      </a:r>
                      <a:r>
                        <a:rPr lang="en-US" sz="1800" b="1" dirty="0" err="1" smtClean="0">
                          <a:latin typeface="Calibri"/>
                          <a:ea typeface="Calibri"/>
                          <a:cs typeface="Times New Roman"/>
                        </a:rPr>
                        <a:t>i</a:t>
                      </a:r>
                      <a:r>
                        <a:rPr lang="en-US" sz="1800" b="1" dirty="0">
                          <a:latin typeface="Calibri"/>
                          <a:ea typeface="Calibri"/>
                          <a:cs typeface="Times New Roman"/>
                        </a:rPr>
                        <a:t>] mod </a:t>
                      </a:r>
                      <a:r>
                        <a:rPr lang="ru-RU" sz="1800" b="1" dirty="0">
                          <a:latin typeface="Calibri"/>
                          <a:ea typeface="Calibri"/>
                          <a:cs typeface="Times New Roman"/>
                        </a:rPr>
                        <a:t>10</a:t>
                      </a:r>
                      <a:r>
                        <a:rPr lang="en-US" sz="1800" b="1" dirty="0">
                          <a:latin typeface="Calibri"/>
                          <a:ea typeface="Calibri"/>
                          <a:cs typeface="Times New Roman"/>
                        </a:rPr>
                        <a:t>=</a:t>
                      </a:r>
                      <a:r>
                        <a:rPr lang="ru-RU" sz="1800" b="1" dirty="0">
                          <a:latin typeface="Calibri"/>
                          <a:ea typeface="Calibri"/>
                          <a:cs typeface="Times New Roman"/>
                        </a:rPr>
                        <a:t>5</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319116">
                <a:tc>
                  <a:txBody>
                    <a:bodyPr/>
                    <a:lstStyle/>
                    <a:p>
                      <a:pPr>
                        <a:lnSpc>
                          <a:spcPct val="115000"/>
                        </a:lnSpc>
                        <a:spcAft>
                          <a:spcPts val="0"/>
                        </a:spcAft>
                      </a:pPr>
                      <a:r>
                        <a:rPr lang="ru-RU" sz="1800" b="1" dirty="0">
                          <a:latin typeface="Calibri"/>
                          <a:ea typeface="Calibri"/>
                          <a:cs typeface="Times New Roman"/>
                        </a:rPr>
                        <a:t>соответствие указанному значению абсолютного значения элементов </a:t>
                      </a:r>
                      <a:r>
                        <a:rPr lang="ru-RU" sz="1800" b="1" dirty="0" smtClean="0">
                          <a:latin typeface="Calibri"/>
                          <a:ea typeface="Calibri"/>
                          <a:cs typeface="Times New Roman"/>
                        </a:rPr>
                        <a:t>массива</a:t>
                      </a:r>
                      <a:endParaRPr lang="ru-RU" sz="1800" b="1" dirty="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ru-RU" sz="1800" b="1" dirty="0" smtClean="0">
                          <a:latin typeface="Calibri"/>
                          <a:ea typeface="Calibri"/>
                          <a:cs typeface="Times New Roman"/>
                        </a:rPr>
                        <a:t>(элемент массива больше элемента слева и элемента справа – поиск</a:t>
                      </a:r>
                      <a:r>
                        <a:rPr lang="ru-RU" sz="1800" b="1" baseline="0" dirty="0" smtClean="0">
                          <a:latin typeface="Calibri"/>
                          <a:ea typeface="Calibri"/>
                          <a:cs typeface="Times New Roman"/>
                        </a:rPr>
                        <a:t> «пика» в тройке элементов</a:t>
                      </a:r>
                      <a:r>
                        <a:rPr lang="ru-RU" sz="1800" b="1" dirty="0" smtClean="0">
                          <a:latin typeface="Calibri"/>
                          <a:ea typeface="Calibri"/>
                          <a:cs typeface="Times New Roman"/>
                        </a:rPr>
                        <a:t>)</a:t>
                      </a:r>
                      <a:endParaRPr lang="ru-RU" sz="1800" b="1" dirty="0">
                        <a:latin typeface="Calibri"/>
                        <a:ea typeface="Calibri"/>
                        <a:cs typeface="Times New Roman"/>
                      </a:endParaRPr>
                    </a:p>
                    <a:p>
                      <a:pPr algn="just">
                        <a:lnSpc>
                          <a:spcPct val="115000"/>
                        </a:lnSpc>
                        <a:spcAft>
                          <a:spcPts val="0"/>
                        </a:spcAft>
                      </a:pPr>
                      <a:r>
                        <a:rPr lang="en-US" sz="1800" b="1" dirty="0" smtClean="0">
                          <a:latin typeface="Calibri"/>
                          <a:ea typeface="Calibri"/>
                          <a:cs typeface="Times New Roman"/>
                        </a:rPr>
                        <a:t>(A[i-1]&lt;A[</a:t>
                      </a:r>
                      <a:r>
                        <a:rPr lang="en-US" sz="1800" b="1" dirty="0" err="1" smtClean="0">
                          <a:latin typeface="Calibri"/>
                          <a:ea typeface="Calibri"/>
                          <a:cs typeface="Times New Roman"/>
                        </a:rPr>
                        <a:t>i</a:t>
                      </a:r>
                      <a:r>
                        <a:rPr lang="en-US" sz="1800" b="1" dirty="0" smtClean="0">
                          <a:latin typeface="Calibri"/>
                          <a:ea typeface="Calibri"/>
                          <a:cs typeface="Times New Roman"/>
                        </a:rPr>
                        <a:t>])</a:t>
                      </a:r>
                      <a:r>
                        <a:rPr lang="en-US" sz="1800" b="1" baseline="0" dirty="0" smtClean="0">
                          <a:latin typeface="Calibri"/>
                          <a:ea typeface="Calibri"/>
                          <a:cs typeface="Times New Roman"/>
                        </a:rPr>
                        <a:t> and (</a:t>
                      </a:r>
                      <a:r>
                        <a:rPr lang="en-US" sz="1800" b="1" dirty="0" smtClean="0">
                          <a:latin typeface="Calibri"/>
                          <a:ea typeface="Calibri"/>
                          <a:cs typeface="Times New Roman"/>
                        </a:rPr>
                        <a:t>A[</a:t>
                      </a:r>
                      <a:r>
                        <a:rPr lang="en-US" sz="1800" b="1" dirty="0" err="1" smtClean="0">
                          <a:latin typeface="Calibri"/>
                          <a:ea typeface="Calibri"/>
                          <a:cs typeface="Times New Roman"/>
                        </a:rPr>
                        <a:t>i</a:t>
                      </a:r>
                      <a:r>
                        <a:rPr lang="en-US" sz="1800" b="1" dirty="0" smtClean="0">
                          <a:latin typeface="Calibri"/>
                          <a:ea typeface="Calibri"/>
                          <a:cs typeface="Times New Roman"/>
                        </a:rPr>
                        <a:t>] </a:t>
                      </a:r>
                      <a:r>
                        <a:rPr lang="en-US" sz="1800" b="1" dirty="0">
                          <a:latin typeface="Calibri"/>
                          <a:ea typeface="Calibri"/>
                          <a:cs typeface="Times New Roman"/>
                        </a:rPr>
                        <a:t>&gt; </a:t>
                      </a:r>
                      <a:r>
                        <a:rPr lang="en-US" sz="1800" b="1" dirty="0" smtClean="0">
                          <a:latin typeface="Calibri"/>
                          <a:ea typeface="Calibri"/>
                          <a:cs typeface="Times New Roman"/>
                        </a:rPr>
                        <a:t>A[</a:t>
                      </a:r>
                      <a:r>
                        <a:rPr lang="en-US" sz="1800" b="1" dirty="0" err="1" smtClean="0">
                          <a:latin typeface="Calibri"/>
                          <a:ea typeface="Calibri"/>
                          <a:cs typeface="Times New Roman"/>
                        </a:rPr>
                        <a:t>i</a:t>
                      </a:r>
                      <a:r>
                        <a:rPr lang="en-US" sz="1800" b="1" dirty="0" smtClean="0">
                          <a:latin typeface="Calibri"/>
                          <a:ea typeface="Calibri"/>
                          <a:cs typeface="Times New Roman"/>
                        </a:rPr>
                        <a:t>+</a:t>
                      </a:r>
                      <a:r>
                        <a:rPr lang="ru-RU" sz="1800" b="1" dirty="0" smtClean="0">
                          <a:latin typeface="Calibri"/>
                          <a:ea typeface="Calibri"/>
                          <a:cs typeface="Times New Roman"/>
                        </a:rPr>
                        <a:t>1</a:t>
                      </a:r>
                      <a:r>
                        <a:rPr lang="en-US" sz="1800" b="1" dirty="0" smtClean="0">
                          <a:latin typeface="Calibri"/>
                          <a:ea typeface="Calibri"/>
                          <a:cs typeface="Times New Roman"/>
                        </a:rPr>
                        <a:t>])</a:t>
                      </a:r>
                      <a:endParaRPr lang="ru-RU" sz="1800" b="1" dirty="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7200" name="TextBox 5"/>
          <p:cNvSpPr txBox="1">
            <a:spLocks noChangeArrowheads="1"/>
          </p:cNvSpPr>
          <p:nvPr/>
        </p:nvSpPr>
        <p:spPr bwMode="auto">
          <a:xfrm>
            <a:off x="0" y="0"/>
            <a:ext cx="9144000" cy="830997"/>
          </a:xfrm>
          <a:prstGeom prst="rect">
            <a:avLst/>
          </a:prstGeom>
          <a:noFill/>
          <a:ln w="9525">
            <a:noFill/>
            <a:miter lim="800000"/>
            <a:headEnd/>
            <a:tailEnd/>
          </a:ln>
        </p:spPr>
        <p:txBody>
          <a:bodyPr>
            <a:spAutoFit/>
          </a:bodyPr>
          <a:lstStyle/>
          <a:p>
            <a:pPr algn="ctr"/>
            <a:r>
              <a:rPr lang="ru-RU" altLang="ru-RU" sz="2400" b="1" dirty="0">
                <a:solidFill>
                  <a:srgbClr val="0033CC"/>
                </a:solidFill>
              </a:rPr>
              <a:t>Примеры формализации некоторых типичных для </a:t>
            </a:r>
            <a:r>
              <a:rPr lang="ru-RU" altLang="ru-RU" sz="2400" b="1" dirty="0" smtClean="0">
                <a:solidFill>
                  <a:srgbClr val="0033CC"/>
                </a:solidFill>
              </a:rPr>
              <a:t>задачи 25 </a:t>
            </a:r>
          </a:p>
          <a:p>
            <a:pPr algn="ctr"/>
            <a:r>
              <a:rPr lang="ru-RU" altLang="ru-RU" sz="2400" b="1" dirty="0" smtClean="0">
                <a:solidFill>
                  <a:srgbClr val="0033CC"/>
                </a:solidFill>
              </a:rPr>
              <a:t>составляющих комбинированного </a:t>
            </a:r>
            <a:r>
              <a:rPr lang="ru-RU" altLang="ru-RU" sz="2400" b="1" dirty="0">
                <a:solidFill>
                  <a:srgbClr val="0033CC"/>
                </a:solidFill>
              </a:rPr>
              <a:t>условия:</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338"/>
            <a:ext cx="9144000" cy="1143000"/>
          </a:xfrm>
        </p:spPr>
        <p:txBody>
          <a:bodyPr rtlCol="0">
            <a:normAutofit/>
          </a:bodyPr>
          <a:lstStyle/>
          <a:p>
            <a:pPr eaLnBrk="1" fontAlgn="auto" hangingPunct="1">
              <a:spcAft>
                <a:spcPts val="0"/>
              </a:spcAft>
              <a:defRPr/>
            </a:pPr>
            <a:r>
              <a:rPr lang="ru-RU" sz="3100" b="1" dirty="0">
                <a:solidFill>
                  <a:srgbClr val="FF0000"/>
                </a:solidFill>
                <a:latin typeface="+mn-lt"/>
              </a:rPr>
              <a:t>Критерии проверки </a:t>
            </a:r>
            <a:r>
              <a:rPr lang="ru-RU" sz="3100" b="1" dirty="0" smtClean="0">
                <a:solidFill>
                  <a:srgbClr val="FF0000"/>
                </a:solidFill>
                <a:latin typeface="+mn-lt"/>
              </a:rPr>
              <a:t>задачи 25 ЕГЭ по информатике</a:t>
            </a:r>
            <a:endParaRPr lang="ru-RU" dirty="0">
              <a:solidFill>
                <a:srgbClr val="FF0000"/>
              </a:solidFill>
            </a:endParaRPr>
          </a:p>
        </p:txBody>
      </p:sp>
      <p:sp>
        <p:nvSpPr>
          <p:cNvPr id="3" name="Номер слайда 2"/>
          <p:cNvSpPr>
            <a:spLocks noGrp="1"/>
          </p:cNvSpPr>
          <p:nvPr>
            <p:ph type="sldNum" sz="quarter" idx="12"/>
          </p:nvPr>
        </p:nvSpPr>
        <p:spPr/>
        <p:txBody>
          <a:bodyPr/>
          <a:lstStyle/>
          <a:p>
            <a:pPr>
              <a:defRPr/>
            </a:pPr>
            <a:fld id="{C2DAE154-FCE3-4D00-8EE7-35204F7C6EF5}" type="slidenum">
              <a:rPr lang="ru-RU"/>
              <a:pPr>
                <a:defRPr/>
              </a:pPr>
              <a:t>7</a:t>
            </a:fld>
            <a:endParaRPr lang="ru-RU"/>
          </a:p>
        </p:txBody>
      </p:sp>
      <p:pic>
        <p:nvPicPr>
          <p:cNvPr id="2050" name="Picture 2"/>
          <p:cNvPicPr>
            <a:picLocks noChangeAspect="1" noChangeArrowheads="1"/>
          </p:cNvPicPr>
          <p:nvPr/>
        </p:nvPicPr>
        <p:blipFill>
          <a:blip r:embed="rId2"/>
          <a:srcRect/>
          <a:stretch>
            <a:fillRect/>
          </a:stretch>
        </p:blipFill>
        <p:spPr bwMode="auto">
          <a:xfrm>
            <a:off x="214314" y="836712"/>
            <a:ext cx="8786842" cy="1345106"/>
          </a:xfrm>
          <a:prstGeom prst="rect">
            <a:avLst/>
          </a:prstGeom>
          <a:noFill/>
          <a:ln w="31750">
            <a:solidFill>
              <a:srgbClr val="FF0000"/>
            </a:solidFill>
            <a:miter lim="800000"/>
            <a:headEnd/>
            <a:tailEnd/>
          </a:ln>
          <a:effectLst/>
        </p:spPr>
      </p:pic>
      <p:sp>
        <p:nvSpPr>
          <p:cNvPr id="2051" name="Rectangle 3"/>
          <p:cNvSpPr>
            <a:spLocks noChangeArrowheads="1"/>
          </p:cNvSpPr>
          <p:nvPr/>
        </p:nvSpPr>
        <p:spPr bwMode="auto">
          <a:xfrm>
            <a:off x="142844" y="2214554"/>
            <a:ext cx="885831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b="1" i="0" u="none" strike="noStrike" cap="none" normalizeH="0" baseline="0" dirty="0" smtClean="0">
                <a:ln>
                  <a:noFill/>
                </a:ln>
                <a:solidFill>
                  <a:schemeClr val="tx1"/>
                </a:solidFill>
                <a:effectLst/>
                <a:latin typeface="Calibri" pitchFamily="34" charset="0"/>
                <a:ea typeface="Calibri" pitchFamily="34" charset="0"/>
                <a:cs typeface="TimesNewRomanPSMT"/>
              </a:rPr>
              <a:t>используется переменная, не объявленная в разделе описания переменных;</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b="1" i="0" u="none" strike="noStrike" cap="none" normalizeH="0" baseline="0" dirty="0" smtClean="0">
                <a:ln>
                  <a:noFill/>
                </a:ln>
                <a:solidFill>
                  <a:srgbClr val="0033CC"/>
                </a:solidFill>
                <a:effectLst/>
                <a:latin typeface="Calibri" pitchFamily="34" charset="0"/>
                <a:ea typeface="Calibri" pitchFamily="34" charset="0"/>
                <a:cs typeface="TimesNewRomanPSMT"/>
              </a:rPr>
              <a:t>отсутствует вывод ответа;</a:t>
            </a:r>
            <a:endParaRPr kumimoji="0" lang="ru-RU" b="1" i="0" u="none" strike="noStrike" cap="none" normalizeH="0" baseline="0" dirty="0" smtClean="0">
              <a:ln>
                <a:noFill/>
              </a:ln>
              <a:solidFill>
                <a:srgbClr val="0033CC"/>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b="1" i="0" u="none" strike="noStrike" cap="none" normalizeH="0" baseline="0" dirty="0" smtClean="0">
                <a:ln>
                  <a:noFill/>
                </a:ln>
                <a:solidFill>
                  <a:schemeClr val="tx1"/>
                </a:solidFill>
                <a:effectLst/>
                <a:latin typeface="Calibri" pitchFamily="34" charset="0"/>
                <a:ea typeface="Calibri" pitchFamily="34" charset="0"/>
                <a:cs typeface="TimesNewRomanPSMT"/>
              </a:rPr>
              <a:t>в цикле происходит выход за границу массива;</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b="1" i="0" u="none" strike="noStrike" cap="none" normalizeH="0" baseline="0" dirty="0" smtClean="0">
                <a:ln>
                  <a:noFill/>
                </a:ln>
                <a:solidFill>
                  <a:srgbClr val="0033CC"/>
                </a:solidFill>
                <a:effectLst/>
                <a:latin typeface="Calibri" pitchFamily="34" charset="0"/>
                <a:ea typeface="Calibri" pitchFamily="34" charset="0"/>
                <a:cs typeface="TimesNewRomanPSMT"/>
              </a:rPr>
              <a:t>не инициализируется или неверно инициализируется счётчик</a:t>
            </a:r>
            <a:endParaRPr kumimoji="0" lang="ru-RU" b="1" i="0" u="none" strike="noStrike" cap="none" normalizeH="0" baseline="0" dirty="0" smtClean="0">
              <a:ln>
                <a:noFill/>
              </a:ln>
              <a:solidFill>
                <a:srgbClr val="0033CC"/>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b="1" i="0" u="none" strike="noStrike" cap="none" normalizeH="0" baseline="0" dirty="0" smtClean="0">
                <a:ln>
                  <a:noFill/>
                </a:ln>
                <a:solidFill>
                  <a:schemeClr val="tx1"/>
                </a:solidFill>
                <a:effectLst/>
                <a:latin typeface="Calibri" pitchFamily="34" charset="0"/>
                <a:ea typeface="Calibri" pitchFamily="34" charset="0"/>
                <a:cs typeface="TimesNewRomanPSMT"/>
              </a:rPr>
              <a:t>счётчик в цикле не изменяется или изменяется неверно;</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b="1" i="0" u="none" strike="noStrike" cap="none" normalizeH="0" baseline="0" dirty="0" smtClean="0">
                <a:ln>
                  <a:noFill/>
                </a:ln>
                <a:solidFill>
                  <a:srgbClr val="0033CC"/>
                </a:solidFill>
                <a:effectLst/>
                <a:latin typeface="Calibri" pitchFamily="34" charset="0"/>
                <a:ea typeface="Calibri" pitchFamily="34" charset="0"/>
                <a:cs typeface="TimesNewRomanPSMT"/>
              </a:rPr>
              <a:t>неверно проверяется условие поиска элементов или условие применяется не к элементам массива, а их индексам;</a:t>
            </a:r>
            <a:endParaRPr kumimoji="0" lang="ru-RU" b="1" i="0" u="none" strike="noStrike" cap="none" normalizeH="0" baseline="0" dirty="0" smtClean="0">
              <a:ln>
                <a:noFill/>
              </a:ln>
              <a:solidFill>
                <a:srgbClr val="0033CC"/>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b="1" i="0" u="none" strike="noStrike" cap="none" normalizeH="0" baseline="0" dirty="0" smtClean="0">
                <a:ln>
                  <a:noFill/>
                </a:ln>
                <a:solidFill>
                  <a:schemeClr val="tx1"/>
                </a:solidFill>
                <a:effectLst/>
                <a:latin typeface="Calibri" pitchFamily="34" charset="0"/>
                <a:ea typeface="Calibri" pitchFamily="34" charset="0"/>
                <a:cs typeface="TimesNewRomanPSMT"/>
              </a:rPr>
              <a:t>в сложном логическом условии простые проверки верны, но условие в целом построено неверно (например, перепутаны операции «И» и «ИЛИ»,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b="1" i="0" u="none" strike="noStrike" cap="none" normalizeH="0" baseline="0" dirty="0" smtClean="0">
                <a:ln>
                  <a:noFill/>
                </a:ln>
                <a:solidFill>
                  <a:schemeClr val="tx1"/>
                </a:solidFill>
                <a:effectLst/>
                <a:latin typeface="Calibri" pitchFamily="34" charset="0"/>
                <a:ea typeface="Calibri" pitchFamily="34" charset="0"/>
                <a:cs typeface="TimesNewRomanPSMT"/>
              </a:rPr>
              <a:t>неверно расставлены скобки в логическом выражении)</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b="1" i="0" u="none" strike="noStrike" cap="none" normalizeH="0" baseline="0" dirty="0" smtClean="0">
                <a:ln>
                  <a:noFill/>
                </a:ln>
                <a:solidFill>
                  <a:srgbClr val="0033CC"/>
                </a:solidFill>
                <a:effectLst/>
                <a:latin typeface="Calibri" pitchFamily="34" charset="0"/>
                <a:ea typeface="Calibri" pitchFamily="34" charset="0"/>
                <a:cs typeface="TimesNewRomanPSMT"/>
              </a:rPr>
              <a:t>не указано или неверно указано условие завершения цикла;</a:t>
            </a:r>
            <a:endParaRPr kumimoji="0" lang="ru-RU" b="1" i="0" u="none" strike="noStrike" cap="none" normalizeH="0" baseline="0" dirty="0" smtClean="0">
              <a:ln>
                <a:noFill/>
              </a:ln>
              <a:solidFill>
                <a:srgbClr val="0033CC"/>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b="1" i="0" u="none" strike="noStrike" cap="none" normalizeH="0" baseline="0" dirty="0" smtClean="0">
                <a:ln>
                  <a:noFill/>
                </a:ln>
                <a:solidFill>
                  <a:schemeClr val="tx1"/>
                </a:solidFill>
                <a:effectLst/>
                <a:latin typeface="Calibri" pitchFamily="34" charset="0"/>
                <a:ea typeface="Calibri" pitchFamily="34" charset="0"/>
                <a:cs typeface="TimesNewRomanPSMT"/>
              </a:rPr>
              <a:t>индексная переменная в цикле не меняется (например, в цикле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NewRomanPSMT"/>
              </a:rPr>
              <a:t>while</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NewRomanPSMT"/>
              </a:rPr>
              <a:t>) или меняется неверно;</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b="1" i="0" u="none" strike="noStrike" cap="none" normalizeH="0" baseline="0" dirty="0" smtClean="0">
                <a:ln>
                  <a:noFill/>
                </a:ln>
                <a:solidFill>
                  <a:srgbClr val="0033CC"/>
                </a:solidFill>
                <a:effectLst/>
                <a:latin typeface="Calibri" pitchFamily="34" charset="0"/>
                <a:ea typeface="Calibri" pitchFamily="34" charset="0"/>
                <a:cs typeface="TimesNewRomanPSMT"/>
              </a:rPr>
              <a:t>неверно расставлены операторные скобки.</a:t>
            </a:r>
            <a:endParaRPr kumimoji="0" lang="ru-RU" b="1" i="0" u="none" strike="noStrike" cap="none" normalizeH="0" baseline="0" dirty="0" smtClean="0">
              <a:ln>
                <a:noFill/>
              </a:ln>
              <a:solidFill>
                <a:srgbClr val="0033CC"/>
              </a:solidFill>
              <a:effectLst/>
              <a:latin typeface="Arial" pitchFamily="34" charset="0"/>
            </a:endParaRPr>
          </a:p>
        </p:txBody>
      </p:sp>
      <p:pic>
        <p:nvPicPr>
          <p:cNvPr id="2052" name="Picture 4"/>
          <p:cNvPicPr>
            <a:picLocks noChangeAspect="1" noChangeArrowheads="1"/>
          </p:cNvPicPr>
          <p:nvPr/>
        </p:nvPicPr>
        <p:blipFill>
          <a:blip r:embed="rId3"/>
          <a:srcRect/>
          <a:stretch>
            <a:fillRect/>
          </a:stretch>
        </p:blipFill>
        <p:spPr bwMode="auto">
          <a:xfrm>
            <a:off x="1357290" y="6143644"/>
            <a:ext cx="6929486" cy="571504"/>
          </a:xfrm>
          <a:prstGeom prst="rect">
            <a:avLst/>
          </a:prstGeom>
          <a:noFill/>
          <a:ln w="25400">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85800"/>
            <a:ext cx="8929717" cy="350912"/>
          </a:xfrm>
        </p:spPr>
        <p:txBody>
          <a:bodyPr rtlCol="0">
            <a:normAutofit fontScale="90000"/>
          </a:bodyPr>
          <a:lstStyle/>
          <a:p>
            <a:pPr eaLnBrk="1" fontAlgn="auto" hangingPunct="1">
              <a:spcAft>
                <a:spcPts val="0"/>
              </a:spcAft>
              <a:defRPr/>
            </a:pPr>
            <a:r>
              <a:rPr lang="ru-RU" sz="2000" b="1" dirty="0" smtClean="0">
                <a:solidFill>
                  <a:schemeClr val="bg1"/>
                </a:solidFill>
              </a:rPr>
              <a:t>. </a:t>
            </a:r>
            <a:r>
              <a:rPr lang="ru-RU" sz="2200" b="1" dirty="0" smtClean="0">
                <a:solidFill>
                  <a:schemeClr val="bg1"/>
                </a:solidFill>
              </a:rPr>
              <a:t/>
            </a:r>
            <a:br>
              <a:rPr lang="ru-RU" sz="2200" b="1" dirty="0" smtClean="0">
                <a:solidFill>
                  <a:schemeClr val="bg1"/>
                </a:solidFill>
              </a:rPr>
            </a:br>
            <a:r>
              <a:rPr lang="ru-RU" sz="2200" b="1" dirty="0" smtClean="0">
                <a:solidFill>
                  <a:schemeClr val="bg1"/>
                </a:solidFill>
              </a:rPr>
              <a:t/>
            </a:r>
            <a:br>
              <a:rPr lang="ru-RU" sz="2200" b="1" dirty="0" smtClean="0">
                <a:solidFill>
                  <a:schemeClr val="bg1"/>
                </a:solidFill>
              </a:rPr>
            </a:br>
            <a:r>
              <a:rPr lang="ru-RU" sz="2200" b="1" dirty="0" smtClean="0">
                <a:solidFill>
                  <a:schemeClr val="bg1"/>
                </a:solidFill>
              </a:rPr>
              <a:t/>
            </a:r>
            <a:br>
              <a:rPr lang="ru-RU" sz="2200" b="1" dirty="0" smtClean="0">
                <a:solidFill>
                  <a:schemeClr val="bg1"/>
                </a:solidFill>
              </a:rPr>
            </a:br>
            <a:r>
              <a:rPr lang="ru-RU" sz="2200" b="1" dirty="0">
                <a:solidFill>
                  <a:schemeClr val="bg1"/>
                </a:solidFill>
              </a:rPr>
              <a:t/>
            </a:r>
            <a:br>
              <a:rPr lang="ru-RU" sz="2200" b="1" dirty="0">
                <a:solidFill>
                  <a:schemeClr val="bg1"/>
                </a:solidFill>
              </a:rPr>
            </a:br>
            <a:r>
              <a:rPr lang="ru-RU" sz="2200" b="1" dirty="0" smtClean="0">
                <a:solidFill>
                  <a:schemeClr val="bg1"/>
                </a:solidFill>
              </a:rPr>
              <a:t/>
            </a:r>
            <a:br>
              <a:rPr lang="ru-RU" sz="2200" b="1" dirty="0" smtClean="0">
                <a:solidFill>
                  <a:schemeClr val="bg1"/>
                </a:solidFill>
              </a:rPr>
            </a:br>
            <a:r>
              <a:rPr lang="ru-RU" sz="2200" b="1" u="sng" dirty="0" smtClean="0"/>
              <a:t>Пример </a:t>
            </a:r>
            <a:r>
              <a:rPr lang="ru-RU" sz="2200" b="1" u="sng" dirty="0" smtClean="0"/>
              <a:t>25-1 </a:t>
            </a:r>
            <a:r>
              <a:rPr lang="ru-RU" sz="2200" b="1" cap="all" dirty="0" smtClean="0"/>
              <a:t>Обработка пар элементов массива</a:t>
            </a:r>
            <a:br>
              <a:rPr lang="ru-RU" sz="2200" b="1" cap="all" dirty="0" smtClean="0"/>
            </a:br>
            <a:endParaRPr lang="ru-RU" dirty="0"/>
          </a:p>
        </p:txBody>
      </p:sp>
      <p:sp>
        <p:nvSpPr>
          <p:cNvPr id="3" name="Номер слайда 2"/>
          <p:cNvSpPr>
            <a:spLocks noGrp="1"/>
          </p:cNvSpPr>
          <p:nvPr>
            <p:ph type="sldNum" sz="quarter" idx="12"/>
          </p:nvPr>
        </p:nvSpPr>
        <p:spPr/>
        <p:txBody>
          <a:bodyPr/>
          <a:lstStyle/>
          <a:p>
            <a:pPr>
              <a:defRPr/>
            </a:pPr>
            <a:fld id="{D3C32A4C-D495-4837-90EB-A75AE44F62E9}" type="slidenum">
              <a:rPr lang="ru-RU"/>
              <a:pPr>
                <a:defRPr/>
              </a:pPr>
              <a:t>8</a:t>
            </a:fld>
            <a:endParaRPr lang="ru-RU"/>
          </a:p>
        </p:txBody>
      </p:sp>
      <p:sp>
        <p:nvSpPr>
          <p:cNvPr id="10244" name="Rectangle 1"/>
          <p:cNvSpPr>
            <a:spLocks noChangeArrowheads="1"/>
          </p:cNvSpPr>
          <p:nvPr/>
        </p:nvSpPr>
        <p:spPr bwMode="auto">
          <a:xfrm>
            <a:off x="642910" y="1928802"/>
            <a:ext cx="7715250" cy="4678204"/>
          </a:xfrm>
          <a:prstGeom prst="rect">
            <a:avLst/>
          </a:prstGeom>
          <a:solidFill>
            <a:schemeClr val="bg1"/>
          </a:solidFill>
          <a:ln w="9525">
            <a:noFill/>
            <a:miter lim="800000"/>
            <a:headEnd/>
            <a:tailEnd/>
          </a:ln>
        </p:spPr>
        <p:txBody>
          <a:bodyPr anchor="ctr">
            <a:spAutoFit/>
          </a:bodyPr>
          <a:lstStyle/>
          <a:p>
            <a:pPr indent="450850" algn="just" eaLnBrk="0" hangingPunct="0"/>
            <a:r>
              <a:rPr lang="ru-RU" sz="2000" b="1" dirty="0" smtClean="0"/>
              <a:t>Дан целочисленный массив из 20 элементов. Элементы массива могут принимать целые значения от –10 000 до 10 000 включительно. Опишите на естественном языке или на одном из языков программирования алгоритм, позволяющий найти и вывести количество пар элементов массива, в которых хотя бы одно число делится на 3. В данной задаче под парой подразумевается два подряд идущих элемента массива. </a:t>
            </a:r>
          </a:p>
          <a:p>
            <a:pPr indent="450850" algn="just" eaLnBrk="0" hangingPunct="0"/>
            <a:r>
              <a:rPr lang="ru-RU" sz="2000" b="1" dirty="0" smtClean="0">
                <a:solidFill>
                  <a:srgbClr val="FF0000"/>
                </a:solidFill>
              </a:rPr>
              <a:t>Например, для массива из пяти элементов: </a:t>
            </a:r>
          </a:p>
          <a:p>
            <a:pPr indent="450850" algn="just" eaLnBrk="0" hangingPunct="0"/>
            <a:r>
              <a:rPr lang="ru-RU" sz="2000" b="1" dirty="0" smtClean="0">
                <a:solidFill>
                  <a:srgbClr val="FF0000"/>
                </a:solidFill>
              </a:rPr>
              <a:t>6; 2; 9; –3; 6               ответ: 4. </a:t>
            </a:r>
          </a:p>
          <a:p>
            <a:pPr indent="450850" algn="just" eaLnBrk="0" hangingPunct="0"/>
            <a:r>
              <a:rPr lang="ru-RU" sz="2000" b="1" dirty="0" smtClean="0"/>
              <a:t>Исходные данные объявлены так, как показано ниже на примерах для некоторых языков программирования и естественного языка. Запрещается использовать переменные, не описанные ниже, но разрешается не использовать некоторые из описанных переменных.</a:t>
            </a:r>
          </a:p>
          <a:p>
            <a:pPr indent="450850" algn="just" eaLnBrk="0" hangingPunct="0"/>
            <a:endParaRPr lang="ru-RU" altLang="ru-RU" dirty="0">
              <a:latin typeface="Arial" pitchFamily="34" charset="0"/>
              <a:ea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4"/>
          <p:cNvSpPr txBox="1">
            <a:spLocks noChangeArrowheads="1"/>
          </p:cNvSpPr>
          <p:nvPr/>
        </p:nvSpPr>
        <p:spPr bwMode="auto">
          <a:xfrm>
            <a:off x="285750" y="0"/>
            <a:ext cx="3643313" cy="369888"/>
          </a:xfrm>
          <a:prstGeom prst="rect">
            <a:avLst/>
          </a:prstGeom>
          <a:noFill/>
          <a:ln w="9525">
            <a:noFill/>
            <a:miter lim="800000"/>
            <a:headEnd/>
            <a:tailEnd/>
          </a:ln>
        </p:spPr>
        <p:txBody>
          <a:bodyPr>
            <a:spAutoFit/>
          </a:bodyPr>
          <a:lstStyle/>
          <a:p>
            <a:r>
              <a:rPr lang="ru-RU" altLang="ru-RU" b="1" u="sng">
                <a:solidFill>
                  <a:schemeClr val="bg1"/>
                </a:solidFill>
                <a:latin typeface="Arial" pitchFamily="34" charset="0"/>
              </a:rPr>
              <a:t>Задача  С2-1</a:t>
            </a:r>
          </a:p>
        </p:txBody>
      </p:sp>
      <p:sp>
        <p:nvSpPr>
          <p:cNvPr id="6" name="Номер слайда 5"/>
          <p:cNvSpPr>
            <a:spLocks noGrp="1"/>
          </p:cNvSpPr>
          <p:nvPr>
            <p:ph type="sldNum" sz="quarter" idx="12"/>
          </p:nvPr>
        </p:nvSpPr>
        <p:spPr/>
        <p:txBody>
          <a:bodyPr/>
          <a:lstStyle/>
          <a:p>
            <a:pPr>
              <a:defRPr/>
            </a:pPr>
            <a:fld id="{ADEFAC5C-7958-4F3B-8E3C-E692511BE6CE}" type="slidenum">
              <a:rPr lang="ru-RU"/>
              <a:pPr>
                <a:defRPr/>
              </a:pPr>
              <a:t>9</a:t>
            </a:fld>
            <a:endParaRPr lang="ru-RU"/>
          </a:p>
        </p:txBody>
      </p:sp>
      <p:sp>
        <p:nvSpPr>
          <p:cNvPr id="7" name="Прямоугольник 6"/>
          <p:cNvSpPr/>
          <p:nvPr/>
        </p:nvSpPr>
        <p:spPr>
          <a:xfrm>
            <a:off x="3214678" y="71414"/>
            <a:ext cx="5786478" cy="2862322"/>
          </a:xfrm>
          <a:prstGeom prst="rect">
            <a:avLst/>
          </a:prstGeom>
        </p:spPr>
        <p:txBody>
          <a:bodyPr wrap="square">
            <a:spAutoFit/>
          </a:bodyPr>
          <a:lstStyle/>
          <a:p>
            <a:r>
              <a:rPr lang="ru-RU" b="1" dirty="0" smtClean="0">
                <a:solidFill>
                  <a:srgbClr val="FF0000"/>
                </a:solidFill>
              </a:rPr>
              <a:t>Дан целочисленный массив из 20 элементов. Элементы массива могут принимать целые значения от –10 000 до 10 000 включительно. Опишите … алгоритм, позволяющий найти и вывести количество пар элементов массива, в которых хотя бы одно число делится на 3. В данной задаче под парой подразумевается два подряд идущих элемента массива. </a:t>
            </a:r>
          </a:p>
          <a:p>
            <a:r>
              <a:rPr lang="ru-RU" b="1" dirty="0" smtClean="0">
                <a:solidFill>
                  <a:srgbClr val="FF0000"/>
                </a:solidFill>
              </a:rPr>
              <a:t>Например, для массива из пяти элементов: 6; 2; 9; –3; 6 – ответ: 4. </a:t>
            </a:r>
            <a:endParaRPr lang="ru-RU" b="1" dirty="0">
              <a:solidFill>
                <a:srgbClr val="FF0000"/>
              </a:solidFill>
            </a:endParaRPr>
          </a:p>
        </p:txBody>
      </p:sp>
      <p:sp>
        <p:nvSpPr>
          <p:cNvPr id="8" name="Прямоугольник 7"/>
          <p:cNvSpPr/>
          <p:nvPr/>
        </p:nvSpPr>
        <p:spPr>
          <a:xfrm>
            <a:off x="214282" y="142852"/>
            <a:ext cx="2928958" cy="4678204"/>
          </a:xfrm>
          <a:prstGeom prst="rect">
            <a:avLst/>
          </a:prstGeom>
          <a:solidFill>
            <a:srgbClr val="FFFF99"/>
          </a:solidFill>
        </p:spPr>
        <p:txBody>
          <a:bodyPr wrap="square">
            <a:spAutoFit/>
          </a:bodyPr>
          <a:lstStyle/>
          <a:p>
            <a:r>
              <a:rPr lang="ru-RU" b="1" u="sng" dirty="0" smtClean="0">
                <a:solidFill>
                  <a:srgbClr val="FF0000"/>
                </a:solidFill>
              </a:rPr>
              <a:t>Алгоритмический язык</a:t>
            </a:r>
          </a:p>
          <a:p>
            <a:r>
              <a:rPr lang="ru-RU" sz="2800" b="1" dirty="0" err="1" smtClean="0"/>
              <a:t>алг</a:t>
            </a:r>
            <a:endParaRPr lang="ru-RU" sz="2800" b="1" dirty="0" smtClean="0"/>
          </a:p>
          <a:p>
            <a:r>
              <a:rPr lang="ru-RU" sz="2800" b="1" dirty="0" err="1" smtClean="0"/>
              <a:t>нач</a:t>
            </a:r>
            <a:endParaRPr lang="ru-RU" sz="2800" b="1" dirty="0" smtClean="0"/>
          </a:p>
          <a:p>
            <a:r>
              <a:rPr lang="ru-RU" sz="2800" b="1" dirty="0" smtClean="0"/>
              <a:t>цел </a:t>
            </a:r>
            <a:r>
              <a:rPr lang="en-US" sz="2800" b="1" dirty="0" smtClean="0"/>
              <a:t>N = 20</a:t>
            </a:r>
          </a:p>
          <a:p>
            <a:r>
              <a:rPr lang="ru-RU" sz="2800" b="1" dirty="0" err="1" smtClean="0"/>
              <a:t>целтаб</a:t>
            </a:r>
            <a:r>
              <a:rPr lang="ru-RU" sz="2800" b="1" dirty="0" smtClean="0"/>
              <a:t> </a:t>
            </a:r>
            <a:r>
              <a:rPr lang="en-US" sz="2800" b="1" dirty="0" smtClean="0"/>
              <a:t>a[1:N]</a:t>
            </a:r>
          </a:p>
          <a:p>
            <a:r>
              <a:rPr lang="ru-RU" sz="2800" b="1" dirty="0" smtClean="0"/>
              <a:t>цел </a:t>
            </a:r>
            <a:r>
              <a:rPr lang="en-US" sz="2800" b="1" dirty="0" err="1" smtClean="0"/>
              <a:t>i</a:t>
            </a:r>
            <a:r>
              <a:rPr lang="en-US" sz="2800" b="1" dirty="0" smtClean="0"/>
              <a:t>, j, k</a:t>
            </a:r>
          </a:p>
          <a:p>
            <a:r>
              <a:rPr lang="ru-RU" sz="2800" b="1" dirty="0" err="1" smtClean="0"/>
              <a:t>нц</a:t>
            </a:r>
            <a:r>
              <a:rPr lang="ru-RU" sz="2800" b="1" dirty="0" smtClean="0"/>
              <a:t> для </a:t>
            </a:r>
            <a:r>
              <a:rPr lang="ru-RU" sz="2800" b="1" dirty="0" err="1" smtClean="0"/>
              <a:t>i</a:t>
            </a:r>
            <a:r>
              <a:rPr lang="ru-RU" sz="2800" b="1" dirty="0" smtClean="0"/>
              <a:t> от 1 до N</a:t>
            </a:r>
          </a:p>
          <a:p>
            <a:r>
              <a:rPr lang="ru-RU" sz="2800" b="1" dirty="0" smtClean="0"/>
              <a:t>ввод </a:t>
            </a:r>
            <a:r>
              <a:rPr lang="en-US" sz="2800" b="1" dirty="0" smtClean="0"/>
              <a:t>a[</a:t>
            </a:r>
            <a:r>
              <a:rPr lang="en-US" sz="2800" b="1" dirty="0" err="1" smtClean="0"/>
              <a:t>i</a:t>
            </a:r>
            <a:r>
              <a:rPr lang="en-US" sz="2800" b="1" dirty="0" smtClean="0"/>
              <a:t>]</a:t>
            </a:r>
          </a:p>
          <a:p>
            <a:r>
              <a:rPr lang="ru-RU" sz="2800" b="1" dirty="0" err="1" smtClean="0"/>
              <a:t>кц</a:t>
            </a:r>
            <a:endParaRPr lang="ru-RU" sz="2800" b="1" dirty="0" smtClean="0"/>
          </a:p>
          <a:p>
            <a:r>
              <a:rPr lang="ru-RU" sz="2800" b="1" dirty="0" smtClean="0"/>
              <a:t>...</a:t>
            </a:r>
          </a:p>
          <a:p>
            <a:r>
              <a:rPr lang="ru-RU" sz="2800" b="1" dirty="0" smtClean="0"/>
              <a:t>кон</a:t>
            </a:r>
            <a:endParaRPr lang="ru-RU" sz="2800" b="1" dirty="0"/>
          </a:p>
        </p:txBody>
      </p:sp>
      <p:sp>
        <p:nvSpPr>
          <p:cNvPr id="20482" name="Rectangle 1"/>
          <p:cNvSpPr>
            <a:spLocks noChangeArrowheads="1"/>
          </p:cNvSpPr>
          <p:nvPr/>
        </p:nvSpPr>
        <p:spPr bwMode="auto">
          <a:xfrm>
            <a:off x="3563888" y="2933736"/>
            <a:ext cx="3929063" cy="3477875"/>
          </a:xfrm>
          <a:prstGeom prst="rect">
            <a:avLst/>
          </a:prstGeom>
          <a:solidFill>
            <a:schemeClr val="bg1">
              <a:lumMod val="95000"/>
              <a:alpha val="92000"/>
            </a:schemeClr>
          </a:solidFill>
          <a:ln w="9525">
            <a:noFill/>
            <a:miter lim="800000"/>
            <a:headEnd/>
            <a:tailEnd/>
          </a:ln>
        </p:spPr>
        <p:txBody>
          <a:bodyPr wrap="square" anchor="ctr">
            <a:spAutoFit/>
          </a:bodyPr>
          <a:lstStyle/>
          <a:p>
            <a:r>
              <a:rPr lang="ru-RU" sz="2000" b="1" u="sng" dirty="0" smtClean="0">
                <a:solidFill>
                  <a:srgbClr val="FF0000"/>
                </a:solidFill>
              </a:rPr>
              <a:t>Паскаль</a:t>
            </a:r>
          </a:p>
          <a:p>
            <a:r>
              <a:rPr lang="en-US" sz="2000" b="1" dirty="0" smtClean="0"/>
              <a:t>const</a:t>
            </a:r>
          </a:p>
          <a:p>
            <a:r>
              <a:rPr lang="en-US" sz="2000" b="1" dirty="0" smtClean="0"/>
              <a:t>N = 20;</a:t>
            </a:r>
          </a:p>
          <a:p>
            <a:r>
              <a:rPr lang="en-US" sz="2000" b="1" dirty="0" err="1" smtClean="0"/>
              <a:t>var</a:t>
            </a:r>
            <a:endParaRPr lang="en-US" sz="2000" b="1" dirty="0" smtClean="0"/>
          </a:p>
          <a:p>
            <a:r>
              <a:rPr lang="en-US" sz="2000" b="1" dirty="0" smtClean="0"/>
              <a:t>a: array [1..N] of integer;</a:t>
            </a:r>
          </a:p>
          <a:p>
            <a:r>
              <a:rPr lang="en-US" sz="2000" b="1" dirty="0" err="1" smtClean="0"/>
              <a:t>i</a:t>
            </a:r>
            <a:r>
              <a:rPr lang="en-US" sz="2000" b="1" dirty="0" smtClean="0"/>
              <a:t>, j, k: integer;</a:t>
            </a:r>
          </a:p>
          <a:p>
            <a:r>
              <a:rPr lang="en-US" sz="2000" b="1" dirty="0" smtClean="0"/>
              <a:t>begin</a:t>
            </a:r>
          </a:p>
          <a:p>
            <a:r>
              <a:rPr lang="pt-BR" sz="2000" b="1" dirty="0" smtClean="0"/>
              <a:t>for i := 1 to N do</a:t>
            </a:r>
          </a:p>
          <a:p>
            <a:r>
              <a:rPr lang="en-US" sz="2000" b="1" dirty="0" err="1" smtClean="0"/>
              <a:t>readln</a:t>
            </a:r>
            <a:r>
              <a:rPr lang="en-US" sz="2000" b="1" dirty="0" smtClean="0"/>
              <a:t>(a[</a:t>
            </a:r>
            <a:r>
              <a:rPr lang="en-US" sz="2000" b="1" dirty="0" err="1" smtClean="0"/>
              <a:t>i</a:t>
            </a:r>
            <a:r>
              <a:rPr lang="en-US" sz="2000" b="1" dirty="0" smtClean="0"/>
              <a:t>]);</a:t>
            </a:r>
          </a:p>
          <a:p>
            <a:r>
              <a:rPr lang="ru-RU" sz="2000" b="1" dirty="0" smtClean="0"/>
              <a:t>...</a:t>
            </a:r>
          </a:p>
          <a:p>
            <a:r>
              <a:rPr lang="en-US" sz="2000" b="1" dirty="0" smtClean="0"/>
              <a:t>end.</a:t>
            </a:r>
            <a:endParaRPr lang="ru-RU" altLang="ru-RU" sz="2000" b="1" dirty="0">
              <a:latin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3573</TotalTime>
  <Words>4694</Words>
  <Application>Microsoft Office PowerPoint</Application>
  <PresentationFormat>Экран (4:3)</PresentationFormat>
  <Paragraphs>795</Paragraphs>
  <Slides>45</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Кнопка</vt:lpstr>
      <vt:lpstr>Мастер - класс по решению задач С1 и С3</vt:lpstr>
      <vt:lpstr>Что общего между решением  задач 25 и 27А?</vt:lpstr>
      <vt:lpstr>Требования к уровню подготовки выпускников, достижение которых проверяется на едином государственном экзамене по информатике и ИКТ, необходимые для решения задачи 25: </vt:lpstr>
      <vt:lpstr>Технология решения задачи 25 ЕГЭ </vt:lpstr>
      <vt:lpstr>Обработка данных происходит посредством циклического перебора элементов массива и поиска по некоторому комбинированному условию, которое учащемуся необходимо выявить на основе анализа условия задачи.  (например, элемент массива не делится на 2 и кратен 3).</vt:lpstr>
      <vt:lpstr>Презентация PowerPoint</vt:lpstr>
      <vt:lpstr>Критерии проверки задачи 25 ЕГЭ по информатике</vt:lpstr>
      <vt:lpstr>.      Пример 25-1 Обработка пар элементов массива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Особенности решения задачи  27 ЕГЭ по информатике или что такое 27А? </vt:lpstr>
      <vt:lpstr>Следует иметь в виду:</vt:lpstr>
      <vt:lpstr>Критерии оценивания 27А</vt:lpstr>
      <vt:lpstr>Для получения максимального балла за задачу 27 от учащегося требуется: </vt:lpstr>
      <vt:lpstr>Алгоритм решения задачи 27A:</vt:lpstr>
      <vt:lpstr>Презентация PowerPoint</vt:lpstr>
      <vt:lpstr>Решение задачи 27А имеет следующие обязательные составляющие:</vt:lpstr>
      <vt:lpstr>Презентация PowerPoint</vt:lpstr>
      <vt:lpstr>Презентация PowerPoint</vt:lpstr>
      <vt:lpstr>Презентация PowerPoint</vt:lpstr>
      <vt:lpstr>Презентация PowerPoint</vt:lpstr>
      <vt:lpstr>Общий вид решения задачи 27А на языке Паскаль ABC.net </vt:lpstr>
      <vt:lpstr>Презентация PowerPoint</vt:lpstr>
      <vt:lpstr>Презентация PowerPoint</vt:lpstr>
      <vt:lpstr>Общий вид решения задачи 27А на Алгоритмическом языке</vt:lpstr>
      <vt:lpstr>Общий вид решения задачи 27А на языке Паскаль ABC.net </vt:lpstr>
      <vt:lpstr>Общий вид решения задачи 27А на языке Питон 3.3 </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123</cp:lastModifiedBy>
  <cp:revision>407</cp:revision>
  <cp:lastPrinted>2014-04-22T11:09:40Z</cp:lastPrinted>
  <dcterms:created xsi:type="dcterms:W3CDTF">2014-04-15T16:21:44Z</dcterms:created>
  <dcterms:modified xsi:type="dcterms:W3CDTF">2018-02-27T14:17:53Z</dcterms:modified>
</cp:coreProperties>
</file>